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1" r:id="rId2"/>
  </p:sldMasterIdLst>
  <p:notesMasterIdLst>
    <p:notesMasterId r:id="rId125"/>
  </p:notesMasterIdLst>
  <p:sldIdLst>
    <p:sldId id="256" r:id="rId3"/>
    <p:sldId id="331" r:id="rId4"/>
    <p:sldId id="258" r:id="rId5"/>
    <p:sldId id="333" r:id="rId6"/>
    <p:sldId id="334" r:id="rId7"/>
    <p:sldId id="272" r:id="rId8"/>
    <p:sldId id="335" r:id="rId9"/>
    <p:sldId id="336" r:id="rId10"/>
    <p:sldId id="337" r:id="rId11"/>
    <p:sldId id="275" r:id="rId12"/>
    <p:sldId id="339" r:id="rId13"/>
    <p:sldId id="340" r:id="rId14"/>
    <p:sldId id="359" r:id="rId15"/>
    <p:sldId id="341" r:id="rId16"/>
    <p:sldId id="345" r:id="rId17"/>
    <p:sldId id="346" r:id="rId18"/>
    <p:sldId id="347" r:id="rId19"/>
    <p:sldId id="288" r:id="rId20"/>
    <p:sldId id="289" r:id="rId21"/>
    <p:sldId id="361" r:id="rId22"/>
    <p:sldId id="350" r:id="rId23"/>
    <p:sldId id="360" r:id="rId24"/>
    <p:sldId id="292" r:id="rId25"/>
    <p:sldId id="351" r:id="rId26"/>
    <p:sldId id="352" r:id="rId27"/>
    <p:sldId id="353" r:id="rId28"/>
    <p:sldId id="296" r:id="rId29"/>
    <p:sldId id="354" r:id="rId30"/>
    <p:sldId id="355" r:id="rId31"/>
    <p:sldId id="356" r:id="rId32"/>
    <p:sldId id="308" r:id="rId33"/>
    <p:sldId id="310" r:id="rId34"/>
    <p:sldId id="357" r:id="rId35"/>
    <p:sldId id="312" r:id="rId36"/>
    <p:sldId id="439" r:id="rId37"/>
    <p:sldId id="328" r:id="rId38"/>
    <p:sldId id="329" r:id="rId39"/>
    <p:sldId id="330" r:id="rId40"/>
    <p:sldId id="362" r:id="rId41"/>
    <p:sldId id="332" r:id="rId42"/>
    <p:sldId id="363" r:id="rId43"/>
    <p:sldId id="319" r:id="rId44"/>
    <p:sldId id="364" r:id="rId45"/>
    <p:sldId id="365" r:id="rId46"/>
    <p:sldId id="366" r:id="rId47"/>
    <p:sldId id="367" r:id="rId48"/>
    <p:sldId id="271" r:id="rId49"/>
    <p:sldId id="338" r:id="rId50"/>
    <p:sldId id="373" r:id="rId51"/>
    <p:sldId id="374" r:id="rId52"/>
    <p:sldId id="375" r:id="rId53"/>
    <p:sldId id="376" r:id="rId54"/>
    <p:sldId id="377" r:id="rId55"/>
    <p:sldId id="342" r:id="rId56"/>
    <p:sldId id="378" r:id="rId57"/>
    <p:sldId id="343" r:id="rId58"/>
    <p:sldId id="344" r:id="rId59"/>
    <p:sldId id="379" r:id="rId60"/>
    <p:sldId id="380" r:id="rId61"/>
    <p:sldId id="348" r:id="rId62"/>
    <p:sldId id="349" r:id="rId63"/>
    <p:sldId id="381" r:id="rId64"/>
    <p:sldId id="382" r:id="rId65"/>
    <p:sldId id="385" r:id="rId66"/>
    <p:sldId id="386" r:id="rId67"/>
    <p:sldId id="387" r:id="rId68"/>
    <p:sldId id="389" r:id="rId69"/>
    <p:sldId id="358" r:id="rId70"/>
    <p:sldId id="304" r:id="rId71"/>
    <p:sldId id="305" r:id="rId72"/>
    <p:sldId id="390" r:id="rId73"/>
    <p:sldId id="306" r:id="rId74"/>
    <p:sldId id="391" r:id="rId75"/>
    <p:sldId id="392" r:id="rId76"/>
    <p:sldId id="393" r:id="rId77"/>
    <p:sldId id="394" r:id="rId78"/>
    <p:sldId id="395" r:id="rId79"/>
    <p:sldId id="396" r:id="rId80"/>
    <p:sldId id="311" r:id="rId81"/>
    <p:sldId id="397" r:id="rId82"/>
    <p:sldId id="398" r:id="rId83"/>
    <p:sldId id="399" r:id="rId84"/>
    <p:sldId id="315" r:id="rId85"/>
    <p:sldId id="368" r:id="rId86"/>
    <p:sldId id="369" r:id="rId87"/>
    <p:sldId id="370" r:id="rId88"/>
    <p:sldId id="406" r:id="rId89"/>
    <p:sldId id="259" r:id="rId90"/>
    <p:sldId id="263" r:id="rId91"/>
    <p:sldId id="267" r:id="rId92"/>
    <p:sldId id="280" r:id="rId93"/>
    <p:sldId id="407" r:id="rId94"/>
    <p:sldId id="318" r:id="rId95"/>
    <p:sldId id="408" r:id="rId96"/>
    <p:sldId id="409" r:id="rId97"/>
    <p:sldId id="410" r:id="rId98"/>
    <p:sldId id="322" r:id="rId99"/>
    <p:sldId id="415" r:id="rId100"/>
    <p:sldId id="262" r:id="rId101"/>
    <p:sldId id="268" r:id="rId102"/>
    <p:sldId id="416" r:id="rId103"/>
    <p:sldId id="276" r:id="rId104"/>
    <p:sldId id="324" r:id="rId105"/>
    <p:sldId id="281" r:id="rId106"/>
    <p:sldId id="417" r:id="rId107"/>
    <p:sldId id="327" r:id="rId108"/>
    <p:sldId id="402" r:id="rId109"/>
    <p:sldId id="418" r:id="rId110"/>
    <p:sldId id="411" r:id="rId111"/>
    <p:sldId id="412" r:id="rId112"/>
    <p:sldId id="403" r:id="rId113"/>
    <p:sldId id="405" r:id="rId114"/>
    <p:sldId id="413" r:id="rId115"/>
    <p:sldId id="441" r:id="rId116"/>
    <p:sldId id="309" r:id="rId117"/>
    <p:sldId id="419" r:id="rId118"/>
    <p:sldId id="313" r:id="rId119"/>
    <p:sldId id="314" r:id="rId120"/>
    <p:sldId id="273" r:id="rId121"/>
    <p:sldId id="290" r:id="rId122"/>
    <p:sldId id="420" r:id="rId123"/>
    <p:sldId id="293" r:id="rId124"/>
  </p:sldIdLst>
  <p:sldSz cx="9144000" cy="6858000" type="screen4x3"/>
  <p:notesSz cx="6858000" cy="9144000"/>
  <p:custDataLst>
    <p:tags r:id="rId1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8" autoAdjust="0"/>
  </p:normalViewPr>
  <p:slideViewPr>
    <p:cSldViewPr showGuides="1">
      <p:cViewPr varScale="1">
        <p:scale>
          <a:sx n="73" d="100"/>
          <a:sy n="73" d="100"/>
        </p:scale>
        <p:origin x="1084" y="22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AD613AAD-6D06-4FFF-B063-1AF8682176A6}"/>
  </pc:docChgLst>
  <pc:docChgLst>
    <pc:chgData name="Prof. Zhao Zheng (SSE)" userId="384c924e-b8eb-47c3-89f7-554e6c281d9d" providerId="ADAL" clId="{773F1A3B-F25F-480F-8B90-9B7E9B2FCB60}"/>
    <pc:docChg chg="custSel addSld delSld modSld">
      <pc:chgData name="Prof. Zhao Zheng (SSE)" userId="384c924e-b8eb-47c3-89f7-554e6c281d9d" providerId="ADAL" clId="{773F1A3B-F25F-480F-8B90-9B7E9B2FCB60}" dt="2023-12-10T15:11:46.018" v="105" actId="2696"/>
      <pc:docMkLst>
        <pc:docMk/>
      </pc:docMkLst>
      <pc:sldChg chg="add del">
        <pc:chgData name="Prof. Zhao Zheng (SSE)" userId="384c924e-b8eb-47c3-89f7-554e6c281d9d" providerId="ADAL" clId="{773F1A3B-F25F-480F-8B90-9B7E9B2FCB60}" dt="2023-12-10T13:42:42.210" v="67" actId="2696"/>
        <pc:sldMkLst>
          <pc:docMk/>
          <pc:sldMk cId="0" sldId="257"/>
        </pc:sldMkLst>
      </pc:sldChg>
      <pc:sldChg chg="modSp add">
        <pc:chgData name="Prof. Zhao Zheng (SSE)" userId="384c924e-b8eb-47c3-89f7-554e6c281d9d" providerId="ADAL" clId="{773F1A3B-F25F-480F-8B90-9B7E9B2FCB60}" dt="2023-12-10T14:53:07.413" v="84" actId="207"/>
        <pc:sldMkLst>
          <pc:docMk/>
          <pc:sldMk cId="0" sldId="259"/>
        </pc:sldMkLst>
        <pc:spChg chg="mod">
          <ac:chgData name="Prof. Zhao Zheng (SSE)" userId="384c924e-b8eb-47c3-89f7-554e6c281d9d" providerId="ADAL" clId="{773F1A3B-F25F-480F-8B90-9B7E9B2FCB60}" dt="2023-12-10T14:53:07.413" v="84" actId="207"/>
          <ac:spMkLst>
            <pc:docMk/>
            <pc:sldMk cId="0" sldId="259"/>
            <ac:spMk id="5123" creationId="{00000000-0000-0000-0000-000000000000}"/>
          </ac:spMkLst>
        </pc:spChg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6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63"/>
        </pc:sldMkLst>
      </pc:sldChg>
      <pc:sldChg chg="modSp add">
        <pc:chgData name="Prof. Zhao Zheng (SSE)" userId="384c924e-b8eb-47c3-89f7-554e6c281d9d" providerId="ADAL" clId="{773F1A3B-F25F-480F-8B90-9B7E9B2FCB60}" dt="2023-12-10T14:53:11.860" v="85" actId="207"/>
        <pc:sldMkLst>
          <pc:docMk/>
          <pc:sldMk cId="0" sldId="267"/>
        </pc:sldMkLst>
        <pc:spChg chg="mod">
          <ac:chgData name="Prof. Zhao Zheng (SSE)" userId="384c924e-b8eb-47c3-89f7-554e6c281d9d" providerId="ADAL" clId="{773F1A3B-F25F-480F-8B90-9B7E9B2FCB60}" dt="2023-12-10T14:53:11.860" v="85" actId="207"/>
          <ac:spMkLst>
            <pc:docMk/>
            <pc:sldMk cId="0" sldId="267"/>
            <ac:spMk id="10242" creationId="{00000000-0000-0000-0000-000000000000}"/>
          </ac:spMkLst>
        </pc:spChg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6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7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7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7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80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81"/>
        </pc:sldMkLst>
      </pc:sldChg>
      <pc:sldChg chg="modSp">
        <pc:chgData name="Prof. Zhao Zheng (SSE)" userId="384c924e-b8eb-47c3-89f7-554e6c281d9d" providerId="ADAL" clId="{773F1A3B-F25F-480F-8B90-9B7E9B2FCB60}" dt="2023-12-10T13:15:17" v="21" actId="207"/>
        <pc:sldMkLst>
          <pc:docMk/>
          <pc:sldMk cId="0" sldId="288"/>
        </pc:sldMkLst>
        <pc:spChg chg="mod">
          <ac:chgData name="Prof. Zhao Zheng (SSE)" userId="384c924e-b8eb-47c3-89f7-554e6c281d9d" providerId="ADAL" clId="{773F1A3B-F25F-480F-8B90-9B7E9B2FCB60}" dt="2023-12-10T13:15:17" v="21" actId="207"/>
          <ac:spMkLst>
            <pc:docMk/>
            <pc:sldMk cId="0" sldId="288"/>
            <ac:spMk id="30722" creationId="{00000000-0000-0000-0000-000000000000}"/>
          </ac:spMkLst>
        </pc:spChg>
      </pc:sldChg>
      <pc:sldChg chg="modSp">
        <pc:chgData name="Prof. Zhao Zheng (SSE)" userId="384c924e-b8eb-47c3-89f7-554e6c281d9d" providerId="ADAL" clId="{773F1A3B-F25F-480F-8B90-9B7E9B2FCB60}" dt="2023-12-10T13:19:16.448" v="31" actId="207"/>
        <pc:sldMkLst>
          <pc:docMk/>
          <pc:sldMk cId="0" sldId="289"/>
        </pc:sldMkLst>
        <pc:spChg chg="mod">
          <ac:chgData name="Prof. Zhao Zheng (SSE)" userId="384c924e-b8eb-47c3-89f7-554e6c281d9d" providerId="ADAL" clId="{773F1A3B-F25F-480F-8B90-9B7E9B2FCB60}" dt="2023-12-10T13:19:16.448" v="31" actId="207"/>
          <ac:spMkLst>
            <pc:docMk/>
            <pc:sldMk cId="0" sldId="289"/>
            <ac:spMk id="31747" creationId="{00000000-0000-0000-0000-000000000000}"/>
          </ac:spMkLst>
        </pc:spChg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90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29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0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0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06"/>
        </pc:sldMkLst>
      </pc:sldChg>
      <pc:sldChg chg="modSp">
        <pc:chgData name="Prof. Zhao Zheng (SSE)" userId="384c924e-b8eb-47c3-89f7-554e6c281d9d" providerId="ADAL" clId="{773F1A3B-F25F-480F-8B90-9B7E9B2FCB60}" dt="2023-12-10T13:23:09.561" v="62" actId="207"/>
        <pc:sldMkLst>
          <pc:docMk/>
          <pc:sldMk cId="0" sldId="308"/>
        </pc:sldMkLst>
        <pc:spChg chg="mod">
          <ac:chgData name="Prof. Zhao Zheng (SSE)" userId="384c924e-b8eb-47c3-89f7-554e6c281d9d" providerId="ADAL" clId="{773F1A3B-F25F-480F-8B90-9B7E9B2FCB60}" dt="2023-12-10T13:23:09.561" v="62" actId="207"/>
          <ac:spMkLst>
            <pc:docMk/>
            <pc:sldMk cId="0" sldId="308"/>
            <ac:spMk id="41987" creationId="{00000000-0000-0000-0000-000000000000}"/>
          </ac:spMkLst>
        </pc:spChg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0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1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1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14"/>
        </pc:sldMkLst>
      </pc:sldChg>
      <pc:sldChg chg="modSp add">
        <pc:chgData name="Prof. Zhao Zheng (SSE)" userId="384c924e-b8eb-47c3-89f7-554e6c281d9d" providerId="ADAL" clId="{773F1A3B-F25F-480F-8B90-9B7E9B2FCB60}" dt="2023-12-10T14:02:49.402" v="77" actId="207"/>
        <pc:sldMkLst>
          <pc:docMk/>
          <pc:sldMk cId="0" sldId="315"/>
        </pc:sldMkLst>
        <pc:spChg chg="mod">
          <ac:chgData name="Prof. Zhao Zheng (SSE)" userId="384c924e-b8eb-47c3-89f7-554e6c281d9d" providerId="ADAL" clId="{773F1A3B-F25F-480F-8B90-9B7E9B2FCB60}" dt="2023-12-10T14:02:49.402" v="77" actId="207"/>
          <ac:spMkLst>
            <pc:docMk/>
            <pc:sldMk cId="0" sldId="315"/>
            <ac:spMk id="54275" creationId="{00000000-0000-0000-0000-000000000000}"/>
          </ac:spMkLst>
        </pc:spChg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1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1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2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2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27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28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29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30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32"/>
        </pc:sldMkLst>
      </pc:sldChg>
      <pc:sldChg chg="modSp">
        <pc:chgData name="Prof. Zhao Zheng (SSE)" userId="384c924e-b8eb-47c3-89f7-554e6c281d9d" providerId="ADAL" clId="{773F1A3B-F25F-480F-8B90-9B7E9B2FCB60}" dt="2023-12-10T13:09:39.134" v="5" actId="207"/>
        <pc:sldMkLst>
          <pc:docMk/>
          <pc:sldMk cId="0" sldId="337"/>
        </pc:sldMkLst>
        <pc:spChg chg="mod">
          <ac:chgData name="Prof. Zhao Zheng (SSE)" userId="384c924e-b8eb-47c3-89f7-554e6c281d9d" providerId="ADAL" clId="{773F1A3B-F25F-480F-8B90-9B7E9B2FCB60}" dt="2023-12-10T13:09:39.134" v="5" actId="207"/>
          <ac:spMkLst>
            <pc:docMk/>
            <pc:sldMk cId="0" sldId="337"/>
            <ac:spMk id="16386" creationId="{00000000-0000-0000-0000-000000000000}"/>
          </ac:spMkLst>
        </pc:spChg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38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42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43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44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48"/>
        </pc:sldMkLst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49"/>
        </pc:sldMkLst>
      </pc:sldChg>
      <pc:sldChg chg="modSp">
        <pc:chgData name="Prof. Zhao Zheng (SSE)" userId="384c924e-b8eb-47c3-89f7-554e6c281d9d" providerId="ADAL" clId="{773F1A3B-F25F-480F-8B90-9B7E9B2FCB60}" dt="2023-12-10T13:18:55.233" v="30" actId="207"/>
        <pc:sldMkLst>
          <pc:docMk/>
          <pc:sldMk cId="0" sldId="352"/>
        </pc:sldMkLst>
        <pc:spChg chg="mod">
          <ac:chgData name="Prof. Zhao Zheng (SSE)" userId="384c924e-b8eb-47c3-89f7-554e6c281d9d" providerId="ADAL" clId="{773F1A3B-F25F-480F-8B90-9B7E9B2FCB60}" dt="2023-12-10T13:18:55.233" v="30" actId="207"/>
          <ac:spMkLst>
            <pc:docMk/>
            <pc:sldMk cId="0" sldId="352"/>
            <ac:spMk id="35842" creationId="{00000000-0000-0000-0000-000000000000}"/>
          </ac:spMkLst>
        </pc:spChg>
      </pc:sldChg>
      <pc:sldChg chg="add del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58"/>
        </pc:sldMkLst>
      </pc:sldChg>
      <pc:sldChg chg="addSp delSp modSp add">
        <pc:chgData name="Prof. Zhao Zheng (SSE)" userId="384c924e-b8eb-47c3-89f7-554e6c281d9d" providerId="ADAL" clId="{773F1A3B-F25F-480F-8B90-9B7E9B2FCB60}" dt="2023-12-10T13:13:30.300" v="15" actId="1076"/>
        <pc:sldMkLst>
          <pc:docMk/>
          <pc:sldMk cId="4135934558" sldId="359"/>
        </pc:sldMkLst>
        <pc:spChg chg="del">
          <ac:chgData name="Prof. Zhao Zheng (SSE)" userId="384c924e-b8eb-47c3-89f7-554e6c281d9d" providerId="ADAL" clId="{773F1A3B-F25F-480F-8B90-9B7E9B2FCB60}" dt="2023-12-10T13:13:01.643" v="8"/>
          <ac:spMkLst>
            <pc:docMk/>
            <pc:sldMk cId="4135934558" sldId="359"/>
            <ac:spMk id="2" creationId="{CDE995A8-E6DB-4C47-9D5E-B53582589635}"/>
          </ac:spMkLst>
        </pc:spChg>
        <pc:spChg chg="del">
          <ac:chgData name="Prof. Zhao Zheng (SSE)" userId="384c924e-b8eb-47c3-89f7-554e6c281d9d" providerId="ADAL" clId="{773F1A3B-F25F-480F-8B90-9B7E9B2FCB60}" dt="2023-12-10T13:13:01.643" v="8"/>
          <ac:spMkLst>
            <pc:docMk/>
            <pc:sldMk cId="4135934558" sldId="359"/>
            <ac:spMk id="3" creationId="{7EE18FCB-BCAA-4FC6-A9A2-92A2C988F477}"/>
          </ac:spMkLst>
        </pc:spChg>
        <pc:picChg chg="add mod">
          <ac:chgData name="Prof. Zhao Zheng (SSE)" userId="384c924e-b8eb-47c3-89f7-554e6c281d9d" providerId="ADAL" clId="{773F1A3B-F25F-480F-8B90-9B7E9B2FCB60}" dt="2023-12-10T13:13:05.613" v="11" actId="14100"/>
          <ac:picMkLst>
            <pc:docMk/>
            <pc:sldMk cId="4135934558" sldId="359"/>
            <ac:picMk id="4" creationId="{7FF8CB5C-2A37-45E3-9D26-F8E4E01EA7FB}"/>
          </ac:picMkLst>
        </pc:picChg>
        <pc:picChg chg="add mod">
          <ac:chgData name="Prof. Zhao Zheng (SSE)" userId="384c924e-b8eb-47c3-89f7-554e6c281d9d" providerId="ADAL" clId="{773F1A3B-F25F-480F-8B90-9B7E9B2FCB60}" dt="2023-12-10T13:13:30.300" v="15" actId="1076"/>
          <ac:picMkLst>
            <pc:docMk/>
            <pc:sldMk cId="4135934558" sldId="359"/>
            <ac:picMk id="5" creationId="{2BB76A3B-0DD3-468A-9580-32041F719814}"/>
          </ac:picMkLst>
        </pc:picChg>
      </pc:sldChg>
      <pc:sldChg chg="addSp delSp modSp add">
        <pc:chgData name="Prof. Zhao Zheng (SSE)" userId="384c924e-b8eb-47c3-89f7-554e6c281d9d" providerId="ADAL" clId="{773F1A3B-F25F-480F-8B90-9B7E9B2FCB60}" dt="2023-12-10T13:18:09.534" v="28" actId="1076"/>
        <pc:sldMkLst>
          <pc:docMk/>
          <pc:sldMk cId="2882629952" sldId="360"/>
        </pc:sldMkLst>
        <pc:spChg chg="del">
          <ac:chgData name="Prof. Zhao Zheng (SSE)" userId="384c924e-b8eb-47c3-89f7-554e6c281d9d" providerId="ADAL" clId="{773F1A3B-F25F-480F-8B90-9B7E9B2FCB60}" dt="2023-12-10T13:16:24.458" v="23"/>
          <ac:spMkLst>
            <pc:docMk/>
            <pc:sldMk cId="2882629952" sldId="360"/>
            <ac:spMk id="2" creationId="{B0102C0C-5D1F-48BC-A31A-0AA0B0E5996F}"/>
          </ac:spMkLst>
        </pc:spChg>
        <pc:spChg chg="del">
          <ac:chgData name="Prof. Zhao Zheng (SSE)" userId="384c924e-b8eb-47c3-89f7-554e6c281d9d" providerId="ADAL" clId="{773F1A3B-F25F-480F-8B90-9B7E9B2FCB60}" dt="2023-12-10T13:16:24.458" v="23"/>
          <ac:spMkLst>
            <pc:docMk/>
            <pc:sldMk cId="2882629952" sldId="360"/>
            <ac:spMk id="3" creationId="{63DDC6C3-DA6C-4C67-B0A2-23AD3FC0C27A}"/>
          </ac:spMkLst>
        </pc:spChg>
        <pc:picChg chg="add mod">
          <ac:chgData name="Prof. Zhao Zheng (SSE)" userId="384c924e-b8eb-47c3-89f7-554e6c281d9d" providerId="ADAL" clId="{773F1A3B-F25F-480F-8B90-9B7E9B2FCB60}" dt="2023-12-10T13:17:46.797" v="26" actId="14100"/>
          <ac:picMkLst>
            <pc:docMk/>
            <pc:sldMk cId="2882629952" sldId="360"/>
            <ac:picMk id="4" creationId="{84AE73A7-FA19-4981-8FED-A89320F96C52}"/>
          </ac:picMkLst>
        </pc:picChg>
        <pc:picChg chg="add mod">
          <ac:chgData name="Prof. Zhao Zheng (SSE)" userId="384c924e-b8eb-47c3-89f7-554e6c281d9d" providerId="ADAL" clId="{773F1A3B-F25F-480F-8B90-9B7E9B2FCB60}" dt="2023-12-10T13:18:09.534" v="28" actId="1076"/>
          <ac:picMkLst>
            <pc:docMk/>
            <pc:sldMk cId="2882629952" sldId="360"/>
            <ac:picMk id="5" creationId="{D900980C-189F-4FF4-9ECF-126D683A51DC}"/>
          </ac:picMkLst>
        </pc:picChg>
      </pc:sldChg>
      <pc:sldChg chg="add">
        <pc:chgData name="Prof. Zhao Zheng (SSE)" userId="384c924e-b8eb-47c3-89f7-554e6c281d9d" providerId="ADAL" clId="{773F1A3B-F25F-480F-8B90-9B7E9B2FCB60}" dt="2023-12-10T13:22:14.216" v="61"/>
        <pc:sldMkLst>
          <pc:docMk/>
          <pc:sldMk cId="842876928" sldId="361"/>
        </pc:sldMkLst>
      </pc:sldChg>
      <pc:sldChg chg="addSp delSp modSp add del">
        <pc:chgData name="Prof. Zhao Zheng (SSE)" userId="384c924e-b8eb-47c3-89f7-554e6c281d9d" providerId="ADAL" clId="{773F1A3B-F25F-480F-8B90-9B7E9B2FCB60}" dt="2023-12-10T13:21:59.193" v="60" actId="2696"/>
        <pc:sldMkLst>
          <pc:docMk/>
          <pc:sldMk cId="985754882" sldId="361"/>
        </pc:sldMkLst>
        <pc:spChg chg="del">
          <ac:chgData name="Prof. Zhao Zheng (SSE)" userId="384c924e-b8eb-47c3-89f7-554e6c281d9d" providerId="ADAL" clId="{773F1A3B-F25F-480F-8B90-9B7E9B2FCB60}" dt="2023-12-10T13:20:42.688" v="33"/>
          <ac:spMkLst>
            <pc:docMk/>
            <pc:sldMk cId="985754882" sldId="361"/>
            <ac:spMk id="2" creationId="{C2F4C3B0-0446-4844-BFC1-61D5683AF6E3}"/>
          </ac:spMkLst>
        </pc:spChg>
        <pc:spChg chg="del">
          <ac:chgData name="Prof. Zhao Zheng (SSE)" userId="384c924e-b8eb-47c3-89f7-554e6c281d9d" providerId="ADAL" clId="{773F1A3B-F25F-480F-8B90-9B7E9B2FCB60}" dt="2023-12-10T13:20:42.688" v="33"/>
          <ac:spMkLst>
            <pc:docMk/>
            <pc:sldMk cId="985754882" sldId="361"/>
            <ac:spMk id="3" creationId="{662CDF56-2996-4051-B41F-CFBDA8D912DB}"/>
          </ac:spMkLst>
        </pc:spChg>
        <pc:spChg chg="add mod">
          <ac:chgData name="Prof. Zhao Zheng (SSE)" userId="384c924e-b8eb-47c3-89f7-554e6c281d9d" providerId="ADAL" clId="{773F1A3B-F25F-480F-8B90-9B7E9B2FCB60}" dt="2023-12-10T13:21:13.493" v="59" actId="20577"/>
          <ac:spMkLst>
            <pc:docMk/>
            <pc:sldMk cId="985754882" sldId="361"/>
            <ac:spMk id="5" creationId="{D8BFD475-356C-45E3-9764-3F0F8326B4C4}"/>
          </ac:spMkLst>
        </pc:spChg>
        <pc:picChg chg="add mod">
          <ac:chgData name="Prof. Zhao Zheng (SSE)" userId="384c924e-b8eb-47c3-89f7-554e6c281d9d" providerId="ADAL" clId="{773F1A3B-F25F-480F-8B90-9B7E9B2FCB60}" dt="2023-12-10T13:20:57.052" v="38" actId="1076"/>
          <ac:picMkLst>
            <pc:docMk/>
            <pc:sldMk cId="985754882" sldId="361"/>
            <ac:picMk id="4" creationId="{5DB4F86A-A202-4B41-A70E-6CC2FDAA52A0}"/>
          </ac:picMkLst>
        </pc:picChg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7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6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0"/>
        </pc:sldMkLst>
      </pc:sldChg>
      <pc:sldChg chg="add del">
        <pc:chgData name="Prof. Zhao Zheng (SSE)" userId="384c924e-b8eb-47c3-89f7-554e6c281d9d" providerId="ADAL" clId="{773F1A3B-F25F-480F-8B90-9B7E9B2FCB60}" dt="2023-12-10T14:03:11.239" v="81" actId="2696"/>
        <pc:sldMkLst>
          <pc:docMk/>
          <pc:sldMk cId="0" sldId="371"/>
        </pc:sldMkLst>
      </pc:sldChg>
      <pc:sldChg chg="add del">
        <pc:chgData name="Prof. Zhao Zheng (SSE)" userId="384c924e-b8eb-47c3-89f7-554e6c281d9d" providerId="ADAL" clId="{773F1A3B-F25F-480F-8B90-9B7E9B2FCB60}" dt="2023-12-10T14:03:09.340" v="80" actId="2696"/>
        <pc:sldMkLst>
          <pc:docMk/>
          <pc:sldMk cId="0" sldId="37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3522222253" sldId="37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7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7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0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2"/>
        </pc:sldMkLst>
      </pc:sldChg>
      <pc:sldChg chg="add del">
        <pc:chgData name="Prof. Zhao Zheng (SSE)" userId="384c924e-b8eb-47c3-89f7-554e6c281d9d" providerId="ADAL" clId="{773F1A3B-F25F-480F-8B90-9B7E9B2FCB60}" dt="2023-12-10T13:54:59.764" v="69" actId="2696"/>
        <pc:sldMkLst>
          <pc:docMk/>
          <pc:sldMk cId="0" sldId="383"/>
        </pc:sldMkLst>
      </pc:sldChg>
      <pc:sldChg chg="add del">
        <pc:chgData name="Prof. Zhao Zheng (SSE)" userId="384c924e-b8eb-47c3-89f7-554e6c281d9d" providerId="ADAL" clId="{773F1A3B-F25F-480F-8B90-9B7E9B2FCB60}" dt="2023-12-10T13:54:58.672" v="68" actId="2696"/>
        <pc:sldMkLst>
          <pc:docMk/>
          <pc:sldMk cId="0" sldId="38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7"/>
        </pc:sldMkLst>
      </pc:sldChg>
      <pc:sldChg chg="add del">
        <pc:chgData name="Prof. Zhao Zheng (SSE)" userId="384c924e-b8eb-47c3-89f7-554e6c281d9d" providerId="ADAL" clId="{773F1A3B-F25F-480F-8B90-9B7E9B2FCB60}" dt="2023-12-10T13:55:09.321" v="70" actId="2696"/>
        <pc:sldMkLst>
          <pc:docMk/>
          <pc:sldMk cId="0" sldId="38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8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0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4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7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39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2737517980" sldId="399"/>
        </pc:sldMkLst>
      </pc:sldChg>
      <pc:sldChg chg="add del">
        <pc:chgData name="Prof. Zhao Zheng (SSE)" userId="384c924e-b8eb-47c3-89f7-554e6c281d9d" providerId="ADAL" clId="{773F1A3B-F25F-480F-8B90-9B7E9B2FCB60}" dt="2023-12-10T14:03:04.264" v="78" actId="2696"/>
        <pc:sldMkLst>
          <pc:docMk/>
          <pc:sldMk cId="3424822429" sldId="400"/>
        </pc:sldMkLst>
      </pc:sldChg>
      <pc:sldChg chg="add del">
        <pc:chgData name="Prof. Zhao Zheng (SSE)" userId="384c924e-b8eb-47c3-89f7-554e6c281d9d" providerId="ADAL" clId="{773F1A3B-F25F-480F-8B90-9B7E9B2FCB60}" dt="2023-12-10T14:03:05.559" v="79" actId="2696"/>
        <pc:sldMkLst>
          <pc:docMk/>
          <pc:sldMk cId="2979705766" sldId="40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6"/>
        </pc:sldMkLst>
      </pc:sldChg>
      <pc:sldChg chg="modSp add">
        <pc:chgData name="Prof. Zhao Zheng (SSE)" userId="384c924e-b8eb-47c3-89f7-554e6c281d9d" providerId="ADAL" clId="{773F1A3B-F25F-480F-8B90-9B7E9B2FCB60}" dt="2023-12-10T14:52:50.552" v="83" actId="207"/>
        <pc:sldMkLst>
          <pc:docMk/>
          <pc:sldMk cId="0" sldId="407"/>
        </pc:sldMkLst>
        <pc:spChg chg="mod">
          <ac:chgData name="Prof. Zhao Zheng (SSE)" userId="384c924e-b8eb-47c3-89f7-554e6c281d9d" providerId="ADAL" clId="{773F1A3B-F25F-480F-8B90-9B7E9B2FCB60}" dt="2023-12-10T14:52:50.552" v="83" actId="207"/>
          <ac:spMkLst>
            <pc:docMk/>
            <pc:sldMk cId="0" sldId="407"/>
            <ac:spMk id="15362" creationId="{00000000-0000-0000-0000-000000000000}"/>
          </ac:spMkLst>
        </pc:spChg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0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0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1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2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3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5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6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7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8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19"/>
        </pc:sldMkLst>
      </pc:sldChg>
      <pc:sldChg chg="add">
        <pc:chgData name="Prof. Zhao Zheng (SSE)" userId="384c924e-b8eb-47c3-89f7-554e6c281d9d" providerId="ADAL" clId="{773F1A3B-F25F-480F-8B90-9B7E9B2FCB60}" dt="2023-12-10T13:41:57.350" v="65"/>
        <pc:sldMkLst>
          <pc:docMk/>
          <pc:sldMk cId="0" sldId="420"/>
        </pc:sldMkLst>
      </pc:sldChg>
      <pc:sldChg chg="add del">
        <pc:chgData name="Prof. Zhao Zheng (SSE)" userId="384c924e-b8eb-47c3-89f7-554e6c281d9d" providerId="ADAL" clId="{773F1A3B-F25F-480F-8B90-9B7E9B2FCB60}" dt="2023-12-10T14:54:29.070" v="86" actId="2696"/>
        <pc:sldMkLst>
          <pc:docMk/>
          <pc:sldMk cId="0" sldId="421"/>
        </pc:sldMkLst>
      </pc:sldChg>
      <pc:sldChg chg="add del">
        <pc:chgData name="Prof. Zhao Zheng (SSE)" userId="384c924e-b8eb-47c3-89f7-554e6c281d9d" providerId="ADAL" clId="{773F1A3B-F25F-480F-8B90-9B7E9B2FCB60}" dt="2023-12-10T14:54:29.105" v="87" actId="2696"/>
        <pc:sldMkLst>
          <pc:docMk/>
          <pc:sldMk cId="0" sldId="422"/>
        </pc:sldMkLst>
      </pc:sldChg>
      <pc:sldChg chg="add del">
        <pc:chgData name="Prof. Zhao Zheng (SSE)" userId="384c924e-b8eb-47c3-89f7-554e6c281d9d" providerId="ADAL" clId="{773F1A3B-F25F-480F-8B90-9B7E9B2FCB60}" dt="2023-12-10T14:54:29.143" v="88" actId="2696"/>
        <pc:sldMkLst>
          <pc:docMk/>
          <pc:sldMk cId="0" sldId="423"/>
        </pc:sldMkLst>
      </pc:sldChg>
      <pc:sldChg chg="add del">
        <pc:chgData name="Prof. Zhao Zheng (SSE)" userId="384c924e-b8eb-47c3-89f7-554e6c281d9d" providerId="ADAL" clId="{773F1A3B-F25F-480F-8B90-9B7E9B2FCB60}" dt="2023-12-10T14:54:29.178" v="89" actId="2696"/>
        <pc:sldMkLst>
          <pc:docMk/>
          <pc:sldMk cId="0" sldId="424"/>
        </pc:sldMkLst>
      </pc:sldChg>
      <pc:sldChg chg="add del">
        <pc:chgData name="Prof. Zhao Zheng (SSE)" userId="384c924e-b8eb-47c3-89f7-554e6c281d9d" providerId="ADAL" clId="{773F1A3B-F25F-480F-8B90-9B7E9B2FCB60}" dt="2023-12-10T14:54:29.216" v="90" actId="2696"/>
        <pc:sldMkLst>
          <pc:docMk/>
          <pc:sldMk cId="0" sldId="425"/>
        </pc:sldMkLst>
      </pc:sldChg>
      <pc:sldChg chg="add del">
        <pc:chgData name="Prof. Zhao Zheng (SSE)" userId="384c924e-b8eb-47c3-89f7-554e6c281d9d" providerId="ADAL" clId="{773F1A3B-F25F-480F-8B90-9B7E9B2FCB60}" dt="2023-12-10T14:54:29.251" v="91" actId="2696"/>
        <pc:sldMkLst>
          <pc:docMk/>
          <pc:sldMk cId="0" sldId="426"/>
        </pc:sldMkLst>
      </pc:sldChg>
      <pc:sldChg chg="add del">
        <pc:chgData name="Prof. Zhao Zheng (SSE)" userId="384c924e-b8eb-47c3-89f7-554e6c281d9d" providerId="ADAL" clId="{773F1A3B-F25F-480F-8B90-9B7E9B2FCB60}" dt="2023-12-10T14:54:29.292" v="92" actId="2696"/>
        <pc:sldMkLst>
          <pc:docMk/>
          <pc:sldMk cId="0" sldId="427"/>
        </pc:sldMkLst>
      </pc:sldChg>
      <pc:sldChg chg="add del">
        <pc:chgData name="Prof. Zhao Zheng (SSE)" userId="384c924e-b8eb-47c3-89f7-554e6c281d9d" providerId="ADAL" clId="{773F1A3B-F25F-480F-8B90-9B7E9B2FCB60}" dt="2023-12-10T14:54:29.326" v="93" actId="2696"/>
        <pc:sldMkLst>
          <pc:docMk/>
          <pc:sldMk cId="0" sldId="428"/>
        </pc:sldMkLst>
      </pc:sldChg>
      <pc:sldChg chg="add del">
        <pc:chgData name="Prof. Zhao Zheng (SSE)" userId="384c924e-b8eb-47c3-89f7-554e6c281d9d" providerId="ADAL" clId="{773F1A3B-F25F-480F-8B90-9B7E9B2FCB60}" dt="2023-12-10T14:54:29.362" v="94" actId="2696"/>
        <pc:sldMkLst>
          <pc:docMk/>
          <pc:sldMk cId="0" sldId="429"/>
        </pc:sldMkLst>
      </pc:sldChg>
      <pc:sldChg chg="add del">
        <pc:chgData name="Prof. Zhao Zheng (SSE)" userId="384c924e-b8eb-47c3-89f7-554e6c281d9d" providerId="ADAL" clId="{773F1A3B-F25F-480F-8B90-9B7E9B2FCB60}" dt="2023-12-10T14:54:29.394" v="95" actId="2696"/>
        <pc:sldMkLst>
          <pc:docMk/>
          <pc:sldMk cId="0" sldId="430"/>
        </pc:sldMkLst>
      </pc:sldChg>
      <pc:sldChg chg="add del">
        <pc:chgData name="Prof. Zhao Zheng (SSE)" userId="384c924e-b8eb-47c3-89f7-554e6c281d9d" providerId="ADAL" clId="{773F1A3B-F25F-480F-8B90-9B7E9B2FCB60}" dt="2023-12-10T14:54:29.430" v="96" actId="2696"/>
        <pc:sldMkLst>
          <pc:docMk/>
          <pc:sldMk cId="0" sldId="431"/>
        </pc:sldMkLst>
      </pc:sldChg>
      <pc:sldChg chg="add del">
        <pc:chgData name="Prof. Zhao Zheng (SSE)" userId="384c924e-b8eb-47c3-89f7-554e6c281d9d" providerId="ADAL" clId="{773F1A3B-F25F-480F-8B90-9B7E9B2FCB60}" dt="2023-12-10T14:54:29.465" v="97" actId="2696"/>
        <pc:sldMkLst>
          <pc:docMk/>
          <pc:sldMk cId="0" sldId="432"/>
        </pc:sldMkLst>
      </pc:sldChg>
      <pc:sldChg chg="add del">
        <pc:chgData name="Prof. Zhao Zheng (SSE)" userId="384c924e-b8eb-47c3-89f7-554e6c281d9d" providerId="ADAL" clId="{773F1A3B-F25F-480F-8B90-9B7E9B2FCB60}" dt="2023-12-10T14:54:29.499" v="98" actId="2696"/>
        <pc:sldMkLst>
          <pc:docMk/>
          <pc:sldMk cId="0" sldId="433"/>
        </pc:sldMkLst>
      </pc:sldChg>
      <pc:sldChg chg="add del">
        <pc:chgData name="Prof. Zhao Zheng (SSE)" userId="384c924e-b8eb-47c3-89f7-554e6c281d9d" providerId="ADAL" clId="{773F1A3B-F25F-480F-8B90-9B7E9B2FCB60}" dt="2023-12-10T14:54:29.536" v="99" actId="2696"/>
        <pc:sldMkLst>
          <pc:docMk/>
          <pc:sldMk cId="0" sldId="434"/>
        </pc:sldMkLst>
      </pc:sldChg>
      <pc:sldChg chg="add del">
        <pc:chgData name="Prof. Zhao Zheng (SSE)" userId="384c924e-b8eb-47c3-89f7-554e6c281d9d" providerId="ADAL" clId="{773F1A3B-F25F-480F-8B90-9B7E9B2FCB60}" dt="2023-12-10T14:54:29.571" v="100" actId="2696"/>
        <pc:sldMkLst>
          <pc:docMk/>
          <pc:sldMk cId="0" sldId="435"/>
        </pc:sldMkLst>
      </pc:sldChg>
      <pc:sldChg chg="add del">
        <pc:chgData name="Prof. Zhao Zheng (SSE)" userId="384c924e-b8eb-47c3-89f7-554e6c281d9d" providerId="ADAL" clId="{773F1A3B-F25F-480F-8B90-9B7E9B2FCB60}" dt="2023-12-10T14:54:29.607" v="101" actId="2696"/>
        <pc:sldMkLst>
          <pc:docMk/>
          <pc:sldMk cId="0" sldId="436"/>
        </pc:sldMkLst>
      </pc:sldChg>
      <pc:sldChg chg="add del">
        <pc:chgData name="Prof. Zhao Zheng (SSE)" userId="384c924e-b8eb-47c3-89f7-554e6c281d9d" providerId="ADAL" clId="{773F1A3B-F25F-480F-8B90-9B7E9B2FCB60}" dt="2023-12-10T14:54:29.642" v="102" actId="2696"/>
        <pc:sldMkLst>
          <pc:docMk/>
          <pc:sldMk cId="0" sldId="437"/>
        </pc:sldMkLst>
      </pc:sldChg>
      <pc:sldChg chg="add del">
        <pc:chgData name="Prof. Zhao Zheng (SSE)" userId="384c924e-b8eb-47c3-89f7-554e6c281d9d" providerId="ADAL" clId="{773F1A3B-F25F-480F-8B90-9B7E9B2FCB60}" dt="2023-12-10T14:54:29.675" v="103" actId="2696"/>
        <pc:sldMkLst>
          <pc:docMk/>
          <pc:sldMk cId="0" sldId="438"/>
        </pc:sldMkLst>
      </pc:sldChg>
      <pc:sldChg chg="add">
        <pc:chgData name="Prof. Zhao Zheng (SSE)" userId="384c924e-b8eb-47c3-89f7-554e6c281d9d" providerId="ADAL" clId="{773F1A3B-F25F-480F-8B90-9B7E9B2FCB60}" dt="2023-12-10T13:42:34.220" v="66"/>
        <pc:sldMkLst>
          <pc:docMk/>
          <pc:sldMk cId="0" sldId="439"/>
        </pc:sldMkLst>
      </pc:sldChg>
      <pc:sldChg chg="addSp delSp modSp add del">
        <pc:chgData name="Prof. Zhao Zheng (SSE)" userId="384c924e-b8eb-47c3-89f7-554e6c281d9d" providerId="ADAL" clId="{773F1A3B-F25F-480F-8B90-9B7E9B2FCB60}" dt="2023-12-10T15:11:46.018" v="105" actId="2696"/>
        <pc:sldMkLst>
          <pc:docMk/>
          <pc:sldMk cId="3407603822" sldId="440"/>
        </pc:sldMkLst>
        <pc:spChg chg="del">
          <ac:chgData name="Prof. Zhao Zheng (SSE)" userId="384c924e-b8eb-47c3-89f7-554e6c281d9d" providerId="ADAL" clId="{773F1A3B-F25F-480F-8B90-9B7E9B2FCB60}" dt="2023-12-10T13:58:18.394" v="72"/>
          <ac:spMkLst>
            <pc:docMk/>
            <pc:sldMk cId="3407603822" sldId="440"/>
            <ac:spMk id="2" creationId="{246E4157-AA47-4C7B-BFB1-4E6BC3F10EAD}"/>
          </ac:spMkLst>
        </pc:spChg>
        <pc:spChg chg="del">
          <ac:chgData name="Prof. Zhao Zheng (SSE)" userId="384c924e-b8eb-47c3-89f7-554e6c281d9d" providerId="ADAL" clId="{773F1A3B-F25F-480F-8B90-9B7E9B2FCB60}" dt="2023-12-10T13:58:18.394" v="72"/>
          <ac:spMkLst>
            <pc:docMk/>
            <pc:sldMk cId="3407603822" sldId="440"/>
            <ac:spMk id="3" creationId="{1B2865B4-9D29-4D7E-8439-973A12C4111C}"/>
          </ac:spMkLst>
        </pc:spChg>
        <pc:picChg chg="add mod">
          <ac:chgData name="Prof. Zhao Zheng (SSE)" userId="384c924e-b8eb-47c3-89f7-554e6c281d9d" providerId="ADAL" clId="{773F1A3B-F25F-480F-8B90-9B7E9B2FCB60}" dt="2023-12-10T13:58:25.850" v="76" actId="1076"/>
          <ac:picMkLst>
            <pc:docMk/>
            <pc:sldMk cId="3407603822" sldId="440"/>
            <ac:picMk id="4" creationId="{E1AC9422-1853-4A0B-AE45-2AAB38ACF396}"/>
          </ac:picMkLst>
        </pc:picChg>
      </pc:sldChg>
      <pc:sldChg chg="add">
        <pc:chgData name="Prof. Zhao Zheng (SSE)" userId="384c924e-b8eb-47c3-89f7-554e6c281d9d" providerId="ADAL" clId="{773F1A3B-F25F-480F-8B90-9B7E9B2FCB60}" dt="2023-12-10T15:06:46.636" v="104"/>
        <pc:sldMkLst>
          <pc:docMk/>
          <pc:sldMk cId="0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64C9EE-B9EC-4998-8C45-51C25C095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796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FBF76AD-72AB-47B4-B481-38CF5365B4B7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11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D14442-7002-4CF3-8B7D-9DD1166ADA7E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5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AA9D27C-D5AE-40A2-84C9-ACDF01A7AECB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0290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2E12ADB-EC96-4E4A-A715-9A5C6EB86C6E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811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5150DA-F2B2-4ABA-9018-129E5AFAEFE8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130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F01129-9321-4665-9028-ED95113CAC2D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62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5D181E2-C144-4CF2-9463-BA0A6F24823C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6077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B1A6393-30D0-4743-B768-1A49FFA3DD38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759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4FBE999-F7CA-453F-99E3-5137BD42F530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93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3677880-290F-4188-B3CE-55DEB80391F0}" type="slidenum">
              <a:rPr lang="en-US" altLang="en-US" sz="1200" smtClean="0"/>
              <a:pPr/>
              <a:t>69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119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6D79724-2297-4704-9732-EA4C4A997C32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06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F750AF1-7B2C-4FDF-B58A-C5E0B8865BD7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76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5F08B21-A866-410D-9740-A309232736E2}" type="slidenum">
              <a:rPr lang="en-US" altLang="en-US" sz="1200" smtClean="0"/>
              <a:pPr/>
              <a:t>72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443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CF45FAF-E3B7-4CE4-9E17-B46E70E388B6}" type="slidenum">
              <a:rPr lang="en-US" altLang="en-US" sz="1200" smtClean="0"/>
              <a:pPr/>
              <a:t>79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613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F0FA3ED7-5F69-42EE-82C0-85B38F933EB0}" type="slidenum">
              <a:rPr lang="en-US" altLang="en-US" sz="1200" smtClean="0"/>
              <a:pPr/>
              <a:t>80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73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433964-D6B8-4C2A-9F02-7F55C54D5EC1}" type="slidenum">
              <a:rPr lang="en-US" altLang="en-US" sz="1200" smtClean="0"/>
              <a:pPr/>
              <a:t>83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681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DE8582-A8B6-8240-B3D6-17B18DE04258}" type="slidenum">
              <a:rPr lang="en-US"/>
              <a:pPr/>
              <a:t>87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8576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4082A-0232-1E4C-8804-07906CFA27C7}" type="slidenum">
              <a:rPr lang="en-US"/>
              <a:pPr/>
              <a:t>88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9348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3CFE36-8C86-F048-8799-0B7CFA4BB2FB}" type="slidenum">
              <a:rPr lang="en-US"/>
              <a:pPr/>
              <a:t>89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A761D3-C0E3-794E-BA87-7D37EF3F8F2F}" type="slidenum">
              <a:rPr lang="en-US"/>
              <a:pPr/>
              <a:t>90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-128"/>
                <a:cs typeface="ＭＳ Ｐゴシック" charset="-128"/>
              </a:rPr>
              <a:t>Denorminator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/numerator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54B68-6DC7-8543-B0BD-813FC5FAD501}" type="slidenum">
              <a:rPr lang="en-US"/>
              <a:pPr/>
              <a:t>91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9402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6DD9D-36D1-E549-B12E-9E5A884B9847}" type="slidenum">
              <a:rPr lang="en-US"/>
              <a:pPr/>
              <a:t>92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96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3D61749-E3F4-4F8B-8A5C-D794EE64F4B1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31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6DF148-F892-564E-A223-AD5303618BE3}" type="slidenum">
              <a:rPr lang="en-US"/>
              <a:pPr/>
              <a:t>93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3078B0-5E82-6443-A12A-0007CEB4E867}" type="slidenum">
              <a:rPr lang="en-US"/>
              <a:pPr/>
              <a:t>95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BCDD96-F8E5-1E48-8F5F-D49E9A37A7E6}" type="slidenum">
              <a:rPr lang="en-US"/>
              <a:pPr/>
              <a:t>99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-128"/>
              </a:rPr>
              <a:t>Nitrous acid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872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80ABB7-D9FC-1A4C-A901-3D50490F6F1A}" type="slidenum">
              <a:rPr lang="en-US"/>
              <a:pPr/>
              <a:t>100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834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005556-E087-5947-B4C6-3F53C45F3166}" type="slidenum">
              <a:rPr lang="en-US"/>
              <a:pPr/>
              <a:t>101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478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D0D2CF-4214-AD49-9749-9E9319B6B094}" type="slidenum">
              <a:rPr lang="en-US"/>
              <a:pPr/>
              <a:t>102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</a:rPr>
              <a:t>Chloric acid  perchloric acid</a:t>
            </a:r>
          </a:p>
        </p:txBody>
      </p:sp>
    </p:spTree>
    <p:extLst>
      <p:ext uri="{BB962C8B-B14F-4D97-AF65-F5344CB8AC3E}">
        <p14:creationId xmlns:p14="http://schemas.microsoft.com/office/powerpoint/2010/main" val="2348627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414D5EE-87CF-5142-BA5E-3D3ADBF644E9}" type="slidenum">
              <a:rPr lang="en-US"/>
              <a:pPr/>
              <a:t>104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ea typeface="ＭＳ Ｐゴシック" charset="-128"/>
              </a:rPr>
              <a:t>secrete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355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B51D8F8-FFC1-6847-B958-C1B3851C1C9C}" type="slidenum">
              <a:rPr lang="en-US"/>
              <a:pPr/>
              <a:t>105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834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1FF54-17F6-F34A-95A0-C5D52A10725A}" type="slidenum">
              <a:rPr lang="en-US"/>
              <a:pPr/>
              <a:t>114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1679-7EA5-3644-A0D9-BCC534B9A0A7}" type="slidenum">
              <a:rPr lang="en-US"/>
              <a:pPr/>
              <a:t>116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4831778-96C9-4D05-BB38-D554FA6FD1F5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641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ignore the amounts of acid and base components of the buffer that ionize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0418C-8255-7743-8F16-1D02998DC48B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20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78D96-02FE-8B46-AE51-478E218CAC78}" type="slidenum">
              <a:rPr lang="en-US"/>
              <a:pPr/>
              <a:t>119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01D60-15A8-E941-80DA-36B594639D3C}" type="slidenum">
              <a:rPr lang="en-US"/>
              <a:pPr/>
              <a:t>120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27060-A192-C14B-AF85-CA7965DAFEB8}" type="slidenum">
              <a:rPr lang="en-US"/>
              <a:pPr/>
              <a:t>121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5539B9-7A61-0C4C-95A1-119FF3C3FB81}" type="slidenum">
              <a:rPr lang="en-US"/>
              <a:pPr/>
              <a:t>122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032A84A-1632-4B8C-B2DE-D080EF56BFBE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155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CA9C6EB2-5429-4E57-8EA2-7CC3A6F25760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740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5002FE7-829B-413B-809A-21F8EF9E66A7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11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C2E9B3F-A3DE-4B2A-BBCB-5C3B0215FE68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28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6406E53-0A9C-4907-9063-F603F1D84D1A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41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66936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85013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30194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3150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12706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1264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2590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6115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10771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347EF-A995-FB44-AD47-924EEF44BA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25008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63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023526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281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4919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0788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6835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38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898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8964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792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322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1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9180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8976945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30739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15809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55622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668929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3961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5" y="3838"/>
              <a:ext cx="5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itchFamily="18" charset="0"/>
                </a:rPr>
                <a:t>Solutions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20" r:id="rId18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</a:rPr>
              <a:t>© 20</a:t>
            </a:r>
            <a:r>
              <a:rPr lang="en-US" altLang="zh-TW" sz="1000" dirty="0">
                <a:solidFill>
                  <a:srgbClr val="73738C"/>
                </a:solidFill>
                <a:ea typeface="新細明體" pitchFamily="18" charset="-120"/>
              </a:rPr>
              <a:t>15</a:t>
            </a:r>
            <a:r>
              <a:rPr lang="en-US" altLang="en-US" sz="1000" dirty="0">
                <a:solidFill>
                  <a:srgbClr val="73738C"/>
                </a:solidFill>
              </a:rPr>
              <a:t> Pearson Education, Inc.</a:t>
            </a:r>
            <a:endParaRPr lang="en-US" altLang="en-US" b="1" dirty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419600" y="2514600"/>
            <a:ext cx="4724400" cy="1828800"/>
          </a:xfrm>
        </p:spPr>
        <p:txBody>
          <a:bodyPr/>
          <a:lstStyle/>
          <a:p>
            <a:pPr eaLnBrk="1" hangingPunct="1"/>
            <a:r>
              <a:rPr lang="en-US" altLang="en-US" sz="3400" b="1"/>
              <a:t>Chapter 13</a:t>
            </a:r>
            <a:br>
              <a:rPr lang="en-US" altLang="en-US" sz="3400" b="1"/>
            </a:br>
            <a:br>
              <a:rPr lang="en-US" altLang="en-US" sz="3400" b="1"/>
            </a:br>
            <a:r>
              <a:rPr lang="en-US" altLang="en-US" sz="3400" b="1"/>
              <a:t>Properties of Solutions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73738C"/>
                </a:solidFill>
              </a:rPr>
              <a:t>.</a:t>
            </a:r>
            <a:endParaRPr lang="en-US" altLang="en-US" sz="2400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/>
              <a:t>Solubility and Biological Importance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8839200" cy="2133600"/>
          </a:xfrm>
        </p:spPr>
        <p:txBody>
          <a:bodyPr/>
          <a:lstStyle/>
          <a:p>
            <a:pPr eaLnBrk="1" hangingPunct="1"/>
            <a:r>
              <a:rPr lang="en-US" altLang="en-US" sz="2800"/>
              <a:t>Fat-soluble vitamins (like vitamin A) are nonpolar; they are readily stored in fatty tissue in the body.</a:t>
            </a:r>
          </a:p>
          <a:p>
            <a:pPr eaLnBrk="1" hangingPunct="1"/>
            <a:r>
              <a:rPr lang="en-US" altLang="en-US" sz="2800"/>
              <a:t>Water-soluble vitamins (like vitamin C) need to be included in the daily diet.</a:t>
            </a:r>
          </a:p>
        </p:txBody>
      </p:sp>
      <p:pic>
        <p:nvPicPr>
          <p:cNvPr id="5" name="Picture 4" descr="13_11_Figure.jpg"/>
          <p:cNvPicPr>
            <a:picLocks noChangeAspect="1"/>
          </p:cNvPicPr>
          <p:nvPr/>
        </p:nvPicPr>
        <p:blipFill>
          <a:blip r:embed="rId3"/>
          <a:srcRect b="3286"/>
          <a:stretch>
            <a:fillRect/>
          </a:stretch>
        </p:blipFill>
        <p:spPr>
          <a:xfrm>
            <a:off x="1600200" y="3200400"/>
            <a:ext cx="5970099" cy="3200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Ion Product Constant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038600"/>
          </a:xfrm>
        </p:spPr>
        <p:txBody>
          <a:bodyPr/>
          <a:lstStyle/>
          <a:p>
            <a:pPr eaLnBrk="1" hangingPunct="1"/>
            <a:r>
              <a:rPr lang="en-US" dirty="0"/>
              <a:t>The equilibrium expression for this process is</a:t>
            </a:r>
          </a:p>
          <a:p>
            <a:pPr algn="ctr" eaLnBrk="1" hangingPunct="1">
              <a:buFontTx/>
              <a:buNone/>
            </a:pPr>
            <a:r>
              <a:rPr lang="en-US" i="1" dirty="0"/>
              <a:t>K</a:t>
            </a:r>
            <a:r>
              <a:rPr lang="en-US" i="1" baseline="-25000" dirty="0"/>
              <a:t>c</a:t>
            </a:r>
            <a:r>
              <a:rPr lang="en-US" dirty="0"/>
              <a:t> =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][OH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</a:p>
          <a:p>
            <a:pPr algn="ctr" eaLnBrk="1" hangingPunct="1">
              <a:lnSpc>
                <a:spcPct val="10000"/>
              </a:lnSpc>
              <a:buFontTx/>
              <a:buNone/>
            </a:pPr>
            <a:endParaRPr lang="en-US" dirty="0"/>
          </a:p>
          <a:p>
            <a:pPr eaLnBrk="1" hangingPunct="1"/>
            <a:r>
              <a:rPr lang="en-US" dirty="0"/>
              <a:t>This special equilibrium constant is referred to as the </a:t>
            </a:r>
            <a:r>
              <a:rPr lang="en-US" b="1" dirty="0"/>
              <a:t>ion product constant</a:t>
            </a:r>
            <a:r>
              <a:rPr lang="en-US" dirty="0"/>
              <a:t> for water, </a:t>
            </a:r>
            <a:r>
              <a:rPr lang="en-US" i="1" dirty="0"/>
              <a:t>K</a:t>
            </a:r>
            <a:r>
              <a:rPr lang="en-US" i="1" baseline="-25000" dirty="0"/>
              <a:t>w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At 25 </a:t>
            </a:r>
            <a:r>
              <a:rPr lang="en-US" dirty="0">
                <a:latin typeface="Arial"/>
                <a:cs typeface="Arial"/>
                <a:sym typeface="Symbol" charset="2"/>
              </a:rPr>
              <a:t>°</a:t>
            </a:r>
            <a:r>
              <a:rPr lang="en-US" dirty="0">
                <a:sym typeface="Symbol" charset="2"/>
              </a:rPr>
              <a:t>C, </a:t>
            </a:r>
            <a:r>
              <a:rPr lang="en-US" i="1" dirty="0">
                <a:sym typeface="Symbol" charset="2"/>
              </a:rPr>
              <a:t>K</a:t>
            </a:r>
            <a:r>
              <a:rPr lang="en-US" i="1" baseline="-25000" dirty="0">
                <a:sym typeface="Symbol" charset="2"/>
              </a:rPr>
              <a:t>w</a:t>
            </a:r>
            <a:r>
              <a:rPr lang="en-US" dirty="0">
                <a:sym typeface="Symbol" charset="2"/>
              </a:rPr>
              <a:t> = 1.0  10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 dirty="0">
                <a:sym typeface="Symbol" charset="2"/>
              </a:rPr>
              <a:t>14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Relating pH and pOH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Because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1.0 </a:t>
            </a:r>
            <a:r>
              <a:rPr lang="en-US">
                <a:sym typeface="Symbol" charset="2"/>
              </a:rPr>
              <a:t>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14</a:t>
            </a:r>
            <a:endParaRPr lang="en-US">
              <a:sym typeface="Symbol" charset="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/>
              <a:t>we can take the –log of the equation</a:t>
            </a:r>
          </a:p>
          <a:p>
            <a:pPr marL="0" indent="0" algn="ctr" eaLnBrk="1" hangingPunct="1">
              <a:lnSpc>
                <a:spcPct val="120000"/>
              </a:lnSpc>
              <a:buFontTx/>
              <a:buNone/>
            </a:pPr>
            <a:r>
              <a:rPr lang="en-US"/>
              <a:t>–log[H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 +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/>
              <a:t>which results in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pH + pOH = p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Acids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You will recall that the seven strong acids </a:t>
            </a:r>
            <a:br>
              <a:rPr lang="en-US" sz="2800" dirty="0"/>
            </a:br>
            <a:r>
              <a:rPr lang="en-US" sz="2800" dirty="0"/>
              <a:t>are </a:t>
            </a:r>
            <a:r>
              <a:rPr lang="en-US" sz="2800" dirty="0" err="1"/>
              <a:t>HCl</a:t>
            </a:r>
            <a:r>
              <a:rPr lang="en-US" sz="2800" dirty="0"/>
              <a:t>, </a:t>
            </a:r>
            <a:r>
              <a:rPr lang="en-US" sz="2800" dirty="0" err="1"/>
              <a:t>HBr</a:t>
            </a:r>
            <a:r>
              <a:rPr lang="en-US" sz="2800" dirty="0"/>
              <a:t>, HI, HNO</a:t>
            </a:r>
            <a:r>
              <a:rPr lang="en-US" sz="2800" baseline="-25000" dirty="0"/>
              <a:t>3</a:t>
            </a:r>
            <a:r>
              <a:rPr lang="en-US" sz="2800" dirty="0"/>
              <a:t>, H</a:t>
            </a:r>
            <a:r>
              <a:rPr lang="en-US" sz="2800" baseline="-25000" dirty="0"/>
              <a:t>2</a:t>
            </a:r>
            <a:r>
              <a:rPr lang="en-US" sz="2800" dirty="0"/>
              <a:t>SO</a:t>
            </a:r>
            <a:r>
              <a:rPr lang="en-US" sz="2800" baseline="-25000" dirty="0"/>
              <a:t>4</a:t>
            </a:r>
            <a:r>
              <a:rPr lang="en-US" sz="2800" dirty="0"/>
              <a:t>, HClO</a:t>
            </a:r>
            <a:r>
              <a:rPr lang="en-US" sz="2800" baseline="-25000" dirty="0"/>
              <a:t>3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and HClO</a:t>
            </a:r>
            <a:r>
              <a:rPr lang="en-US" sz="2800" baseline="-25000" dirty="0"/>
              <a:t>4</a:t>
            </a:r>
            <a:r>
              <a:rPr lang="en-US" sz="28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These are, by definition, strong electrolytes and exist totally as ions in aqueous solution; e.g.,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		HA  +  H</a:t>
            </a:r>
            <a:r>
              <a:rPr lang="en-US" sz="2800" baseline="-25000" dirty="0"/>
              <a:t>2</a:t>
            </a:r>
            <a:r>
              <a:rPr lang="en-US" sz="2800" dirty="0"/>
              <a:t>O  </a:t>
            </a:r>
            <a:r>
              <a:rPr lang="en-US" sz="2800" dirty="0">
                <a:ea typeface="Arial" charset="0"/>
                <a:cs typeface="Arial" charset="0"/>
              </a:rPr>
              <a:t>→  H</a:t>
            </a:r>
            <a:r>
              <a:rPr lang="en-US" sz="2800" baseline="-25000" dirty="0">
                <a:ea typeface="Arial" charset="0"/>
                <a:cs typeface="Arial" charset="0"/>
              </a:rPr>
              <a:t>3</a:t>
            </a:r>
            <a:r>
              <a:rPr lang="en-US" sz="2800" dirty="0">
                <a:ea typeface="Arial" charset="0"/>
                <a:cs typeface="Arial" charset="0"/>
              </a:rPr>
              <a:t>O</a:t>
            </a:r>
            <a:r>
              <a:rPr lang="en-US" sz="2800" baseline="30000" dirty="0">
                <a:ea typeface="Arial" charset="0"/>
                <a:cs typeface="Arial" charset="0"/>
              </a:rPr>
              <a:t>+</a:t>
            </a:r>
            <a:r>
              <a:rPr lang="en-US" sz="2800" dirty="0">
                <a:ea typeface="Arial" charset="0"/>
                <a:cs typeface="Arial" charset="0"/>
              </a:rPr>
              <a:t>  +  A</a:t>
            </a:r>
            <a:r>
              <a:rPr lang="en-US" sz="2800" baseline="40000" dirty="0">
                <a:ea typeface="Arial" charset="0"/>
                <a:cs typeface="Arial" charset="0"/>
              </a:rPr>
              <a:t>–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So, for the </a:t>
            </a:r>
            <a:r>
              <a:rPr lang="en-US" sz="2800" dirty="0" err="1"/>
              <a:t>monoprotic</a:t>
            </a:r>
            <a:r>
              <a:rPr lang="en-US" sz="2800" dirty="0"/>
              <a:t> strong acids,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 = [acid]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 Weak Acids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2514600"/>
          </a:xfrm>
        </p:spPr>
        <p:txBody>
          <a:bodyPr/>
          <a:lstStyle/>
          <a:p>
            <a:r>
              <a:rPr lang="en-US" sz="2800" dirty="0"/>
              <a:t>For a weak acid, the equation for its dissociation is</a:t>
            </a:r>
          </a:p>
          <a:p>
            <a:pPr>
              <a:buFontTx/>
              <a:buNone/>
            </a:pPr>
            <a:r>
              <a:rPr lang="en-US" sz="2800" dirty="0"/>
              <a:t>    HA(</a:t>
            </a:r>
            <a:r>
              <a:rPr lang="en-US" sz="2800" i="1" dirty="0" err="1"/>
              <a:t>aq</a:t>
            </a:r>
            <a:r>
              <a:rPr lang="en-US" sz="2800" dirty="0"/>
              <a:t>)  +  H</a:t>
            </a:r>
            <a:r>
              <a:rPr lang="en-US" sz="2800" baseline="-25000" dirty="0"/>
              <a:t>2</a:t>
            </a:r>
            <a:r>
              <a:rPr lang="en-US" sz="2800" dirty="0"/>
              <a:t>O(</a:t>
            </a:r>
            <a:r>
              <a:rPr lang="en-US" sz="2800" i="1" dirty="0"/>
              <a:t>l</a:t>
            </a:r>
            <a:r>
              <a:rPr lang="en-US" sz="2800" dirty="0"/>
              <a:t>) ⇌  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 +  A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  <a:p>
            <a:r>
              <a:rPr lang="en-US" sz="2800" dirty="0"/>
              <a:t>Since it is an equilibrium, there is an equilibrium constant related to it, called the </a:t>
            </a:r>
            <a:r>
              <a:rPr lang="en-US" sz="2800" b="1" dirty="0"/>
              <a:t>acid-dissociation constant</a:t>
            </a:r>
            <a:r>
              <a:rPr lang="en-US" sz="2800" dirty="0"/>
              <a:t>, 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a</a:t>
            </a:r>
            <a:r>
              <a:rPr lang="en-US" sz="2800" dirty="0" err="1"/>
              <a:t>: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a</a:t>
            </a:r>
            <a:r>
              <a:rPr lang="en-US" sz="2800" dirty="0"/>
              <a:t> = 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][A</a:t>
            </a:r>
            <a:r>
              <a:rPr lang="en-US" sz="2800" baseline="40000" dirty="0"/>
              <a:t>–</a:t>
            </a:r>
            <a:r>
              <a:rPr lang="en-US" sz="2800" dirty="0"/>
              <a:t>] / [HA]</a:t>
            </a: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4953000" y="3657600"/>
            <a:ext cx="3962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800" dirty="0"/>
              <a:t>The greater the value of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, the stronger is the acid.</a:t>
            </a:r>
          </a:p>
          <a:p>
            <a:pPr marL="342900" indent="-342900">
              <a:buFontTx/>
              <a:buChar char="•"/>
            </a:pPr>
            <a:endParaRPr lang="en-US" dirty="0"/>
          </a:p>
        </p:txBody>
      </p:sp>
      <p:pic>
        <p:nvPicPr>
          <p:cNvPr id="6" name="Picture 5" descr="16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62000" y="3429000"/>
            <a:ext cx="3867912" cy="297368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the pH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30288"/>
            <a:ext cx="7772400" cy="2085975"/>
          </a:xfrm>
        </p:spPr>
        <p:txBody>
          <a:bodyPr/>
          <a:lstStyle/>
          <a:p>
            <a:pPr eaLnBrk="1" hangingPunct="1"/>
            <a:r>
              <a:rPr lang="en-US" sz="2800" dirty="0"/>
              <a:t>The pH of a 0.10 </a:t>
            </a:r>
            <a:r>
              <a:rPr lang="en-US" sz="2800" i="1" dirty="0"/>
              <a:t>M</a:t>
            </a:r>
            <a:r>
              <a:rPr lang="en-US" sz="2800" dirty="0"/>
              <a:t> solution of formic acid, HCOOH, at 25 </a:t>
            </a:r>
            <a:r>
              <a:rPr lang="en-US" sz="2800" dirty="0">
                <a:sym typeface="Symbol" charset="2"/>
              </a:rPr>
              <a:t>C is 2.38. Calculate </a:t>
            </a:r>
            <a:r>
              <a:rPr lang="en-US" sz="2800" i="1" dirty="0">
                <a:sym typeface="Symbol" charset="2"/>
              </a:rPr>
              <a:t>K</a:t>
            </a:r>
            <a:r>
              <a:rPr lang="en-US" sz="2800" i="1" baseline="-25000" dirty="0">
                <a:sym typeface="Symbol" charset="2"/>
              </a:rPr>
              <a:t>a</a:t>
            </a:r>
            <a:r>
              <a:rPr lang="en-US" sz="2800" dirty="0">
                <a:sym typeface="Symbol" charset="2"/>
              </a:rPr>
              <a:t> for formic acid at this temperature.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We know that</a:t>
            </a:r>
          </a:p>
          <a:p>
            <a:pPr algn="ctr" eaLnBrk="1" hangingPunct="1">
              <a:buFontTx/>
              <a:buNone/>
            </a:pPr>
            <a:endParaRPr lang="en-US" sz="2800" dirty="0"/>
          </a:p>
        </p:txBody>
      </p:sp>
      <p:grpSp>
        <p:nvGrpSpPr>
          <p:cNvPr id="21508" name="Group 13"/>
          <p:cNvGrpSpPr>
            <a:grpSpLocks/>
          </p:cNvGrpSpPr>
          <p:nvPr/>
        </p:nvGrpSpPr>
        <p:grpSpPr bwMode="auto">
          <a:xfrm>
            <a:off x="4360863" y="2466975"/>
            <a:ext cx="3468687" cy="954088"/>
            <a:chOff x="1872" y="2832"/>
            <a:chExt cx="2184" cy="601"/>
          </a:xfrm>
        </p:grpSpPr>
        <p:sp>
          <p:nvSpPr>
            <p:cNvPr id="21511" name="Rectangle 6"/>
            <p:cNvSpPr>
              <a:spLocks noChangeArrowheads="1"/>
            </p:cNvSpPr>
            <p:nvPr/>
          </p:nvSpPr>
          <p:spPr bwMode="auto">
            <a:xfrm>
              <a:off x="2417" y="2832"/>
              <a:ext cx="1639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[H</a:t>
              </a:r>
              <a:r>
                <a:rPr lang="en-US" sz="2800" baseline="-25000"/>
                <a:t>3</a:t>
              </a:r>
              <a:r>
                <a:rPr lang="en-US" sz="2800"/>
                <a:t>O</a:t>
              </a:r>
              <a:r>
                <a:rPr lang="en-US" sz="2800" baseline="30000"/>
                <a:t>+</a:t>
              </a:r>
              <a:r>
                <a:rPr lang="en-US" sz="2800"/>
                <a:t>][HCOO</a:t>
              </a:r>
              <a:r>
                <a:rPr lang="en-US" sz="2800" baseline="40000"/>
                <a:t>–</a:t>
              </a:r>
              <a:r>
                <a:rPr lang="en-US" sz="2800"/>
                <a:t>]</a:t>
              </a:r>
            </a:p>
            <a:p>
              <a:pPr algn="ctr"/>
              <a:r>
                <a:rPr lang="en-US" sz="2800"/>
                <a:t>[HCOOH]</a:t>
              </a:r>
            </a:p>
          </p:txBody>
        </p:sp>
        <p:sp>
          <p:nvSpPr>
            <p:cNvPr id="21512" name="Line 7"/>
            <p:cNvSpPr>
              <a:spLocks noChangeShapeType="1"/>
            </p:cNvSpPr>
            <p:nvPr/>
          </p:nvSpPr>
          <p:spPr bwMode="auto">
            <a:xfrm>
              <a:off x="2434" y="3151"/>
              <a:ext cx="16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Rectangle 8"/>
            <p:cNvSpPr>
              <a:spLocks noChangeArrowheads="1"/>
            </p:cNvSpPr>
            <p:nvPr/>
          </p:nvSpPr>
          <p:spPr bwMode="auto">
            <a:xfrm>
              <a:off x="1872" y="2967"/>
              <a:ext cx="54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i="1"/>
                <a:t>K</a:t>
              </a:r>
              <a:r>
                <a:rPr lang="en-US" sz="2800" i="1" baseline="-25000"/>
                <a:t>a</a:t>
              </a:r>
              <a:r>
                <a:rPr lang="en-US" sz="2800"/>
                <a:t> =</a:t>
              </a:r>
              <a:endParaRPr lang="en-US" sz="2800" i="1"/>
            </a:p>
          </p:txBody>
        </p:sp>
      </p:grpSp>
      <p:sp>
        <p:nvSpPr>
          <p:cNvPr id="21510" name="Rectangle 1"/>
          <p:cNvSpPr>
            <a:spLocks noChangeArrowheads="1"/>
          </p:cNvSpPr>
          <p:nvPr/>
        </p:nvSpPr>
        <p:spPr bwMode="auto">
          <a:xfrm>
            <a:off x="704850" y="3465513"/>
            <a:ext cx="80264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/>
              <a:t>To calculate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, we need the equilibrium concentrations of all three things.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We can find 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], which is the same as [HCOO</a:t>
            </a:r>
            <a:r>
              <a:rPr lang="en-US" sz="2800" baseline="40000" dirty="0"/>
              <a:t>–</a:t>
            </a:r>
            <a:r>
              <a:rPr lang="en-US" sz="2800" dirty="0"/>
              <a:t>], from the </a:t>
            </a:r>
            <a:r>
              <a:rPr lang="en-US" sz="2800" dirty="0" err="1"/>
              <a:t>pH.</a:t>
            </a:r>
            <a:endParaRPr lang="en-US" sz="2800" dirty="0"/>
          </a:p>
          <a:p>
            <a:pPr marL="457200" indent="-457200">
              <a:buFont typeface="Wingdings" charset="2"/>
              <a:buChar char="Ø"/>
            </a:pPr>
            <a:r>
              <a:rPr lang="en-US" sz="2800" dirty="0"/>
              <a:t>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 = [HCOO</a:t>
            </a:r>
            <a:r>
              <a:rPr lang="en-US" sz="2800" baseline="40000" dirty="0"/>
              <a:t>–</a:t>
            </a:r>
            <a:r>
              <a:rPr lang="en-US" sz="2800" dirty="0"/>
              <a:t>] = 10</a:t>
            </a:r>
            <a:r>
              <a:rPr lang="en-US" sz="2800" baseline="30000" dirty="0"/>
              <a:t>–2.38</a:t>
            </a:r>
            <a:r>
              <a:rPr lang="en-US" sz="2800" dirty="0"/>
              <a:t> = 4.2 × 10</a:t>
            </a:r>
            <a:r>
              <a:rPr lang="en-US" sz="2800" baseline="30000" dirty="0"/>
              <a:t>–3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pH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23850" y="1143000"/>
            <a:ext cx="86677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/>
              <a:t>Now we can set up a table for equilibrium concentrations. We know initial HCOOH (</a:t>
            </a:r>
            <a:r>
              <a:rPr lang="en-US" sz="2800">
                <a:solidFill>
                  <a:srgbClr val="C82E32"/>
                </a:solidFill>
              </a:rPr>
              <a:t>0.10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 and ion concentrations (</a:t>
            </a:r>
            <a:r>
              <a:rPr lang="en-US" sz="2800">
                <a:solidFill>
                  <a:srgbClr val="C82E32"/>
                </a:solidFill>
              </a:rPr>
              <a:t>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); we found equilibrium ion concentrations (</a:t>
            </a:r>
            <a:r>
              <a:rPr lang="en-US" sz="2800">
                <a:solidFill>
                  <a:srgbClr val="C82E32"/>
                </a:solidFill>
              </a:rPr>
              <a:t>4.2 × 10</a:t>
            </a:r>
            <a:r>
              <a:rPr lang="en-US" sz="2800" baseline="30000">
                <a:solidFill>
                  <a:srgbClr val="C82E32"/>
                </a:solidFill>
              </a:rPr>
              <a:t>–3</a:t>
            </a:r>
            <a:r>
              <a:rPr lang="en-US" sz="2800">
                <a:solidFill>
                  <a:srgbClr val="C82E32"/>
                </a:solidFill>
              </a:rPr>
              <a:t>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>
                <a:solidFill>
                  <a:srgbClr val="C82E32"/>
                </a:solidFill>
              </a:rPr>
              <a:t>)</a:t>
            </a:r>
            <a:r>
              <a:rPr lang="en-US" sz="2800"/>
              <a:t>; so we calculate the change, then the equilibrium HCOOH concentration.</a:t>
            </a:r>
          </a:p>
        </p:txBody>
      </p:sp>
      <p:graphicFrame>
        <p:nvGraphicFramePr>
          <p:cNvPr id="135172" name="Group 4"/>
          <p:cNvGraphicFramePr>
            <a:graphicFrameLocks noGrp="1"/>
          </p:cNvGraphicFramePr>
          <p:nvPr>
            <p:ph type="tbl" idx="1"/>
            <p:extLst/>
          </p:nvPr>
        </p:nvGraphicFramePr>
        <p:xfrm>
          <a:off x="381000" y="3581400"/>
          <a:ext cx="7924800" cy="2133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[HCOOH],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At equilibrium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= 0.0958 = 0.10</a:t>
                      </a:r>
                      <a:endParaRPr kumimoji="0" lang="en-US" sz="2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85800" y="1077913"/>
            <a:ext cx="7772400" cy="2514600"/>
          </a:xfrm>
        </p:spPr>
        <p:txBody>
          <a:bodyPr/>
          <a:lstStyle/>
          <a:p>
            <a:r>
              <a:rPr lang="en-US"/>
              <a:t>Calculate the pH of a 0.30 </a:t>
            </a:r>
            <a:r>
              <a:rPr lang="en-US" i="1"/>
              <a:t>M</a:t>
            </a:r>
            <a:r>
              <a:rPr lang="en-US"/>
              <a:t> solution of acetic acid,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, at 25 </a:t>
            </a:r>
            <a:r>
              <a:rPr lang="en-US">
                <a:sym typeface="Symbol" charset="2"/>
              </a:rPr>
              <a:t>C.</a:t>
            </a:r>
          </a:p>
          <a:p>
            <a:endParaRPr lang="en-US">
              <a:sym typeface="Symbol" charset="2"/>
            </a:endParaRPr>
          </a:p>
          <a:p>
            <a:pPr>
              <a:buFontTx/>
              <a:buAutoNum type="arabicParenR"/>
            </a:pPr>
            <a:r>
              <a:rPr lang="en-US"/>
              <a:t>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 +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=  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] / [HC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]</a:t>
            </a:r>
          </a:p>
          <a:p>
            <a:pPr>
              <a:buFontTx/>
              <a:buAutoNum type="arabicParenR"/>
            </a:pPr>
            <a:r>
              <a:rPr lang="en-US"/>
              <a:t> </a:t>
            </a:r>
          </a:p>
          <a:p>
            <a:pPr>
              <a:buFontTx/>
              <a:buAutoNum type="arabicParenR"/>
            </a:pPr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4191000"/>
          <a:ext cx="6858000" cy="1947864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–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55" name="Rectangle 4"/>
          <p:cNvSpPr>
            <a:spLocks noChangeArrowheads="1"/>
          </p:cNvSpPr>
          <p:nvPr/>
        </p:nvSpPr>
        <p:spPr bwMode="auto">
          <a:xfrm>
            <a:off x="1531938" y="33639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Example (concluded)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1816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 = 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][C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baseline="40000" dirty="0"/>
              <a:t>–</a:t>
            </a:r>
            <a:r>
              <a:rPr lang="en-US" dirty="0"/>
              <a:t>] / [HC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marL="514350" indent="-514350">
              <a:buFontTx/>
              <a:buNone/>
            </a:pPr>
            <a:r>
              <a:rPr lang="en-US" dirty="0"/>
              <a:t>           =  (</a:t>
            </a:r>
            <a:r>
              <a:rPr lang="en-US" i="1" dirty="0" err="1"/>
              <a:t>x</a:t>
            </a:r>
            <a:r>
              <a:rPr lang="en-US" dirty="0" err="1"/>
              <a:t>)(</a:t>
            </a:r>
            <a:r>
              <a:rPr lang="en-US" i="1" dirty="0" err="1"/>
              <a:t>x</a:t>
            </a:r>
            <a:r>
              <a:rPr lang="en-US" dirty="0"/>
              <a:t>) / (0.30 – </a:t>
            </a:r>
            <a:r>
              <a:rPr lang="en-US" i="1" dirty="0" err="1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r>
              <a:rPr lang="en-US" dirty="0"/>
              <a:t>	If we assume that </a:t>
            </a:r>
            <a:r>
              <a:rPr lang="en-US" i="1" dirty="0" err="1"/>
              <a:t>x</a:t>
            </a:r>
            <a:r>
              <a:rPr lang="en-US" dirty="0"/>
              <a:t> &lt;&lt; 0.30, then 0.30 – </a:t>
            </a:r>
            <a:r>
              <a:rPr lang="en-US" i="1" dirty="0" err="1"/>
              <a:t>x</a:t>
            </a:r>
            <a:r>
              <a:rPr lang="en-US" dirty="0"/>
              <a:t> becomes 0.30. The problem becomes easier, since we don’t have to use the quadratic formula to solve it.</a:t>
            </a:r>
          </a:p>
          <a:p>
            <a:pPr marL="514350" indent="-514350">
              <a:buFontTx/>
              <a:buNone/>
            </a:pP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=  1.8 × 10</a:t>
            </a:r>
            <a:r>
              <a:rPr lang="en-US" baseline="30000"/>
              <a:t>–5</a:t>
            </a:r>
            <a:r>
              <a:rPr lang="en-US"/>
              <a:t>  </a:t>
            </a:r>
            <a:r>
              <a:rPr lang="en-US" dirty="0"/>
              <a:t>= 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0.30, so </a:t>
            </a:r>
            <a:r>
              <a:rPr lang="en-US" i="1" dirty="0" err="1"/>
              <a:t>x</a:t>
            </a:r>
            <a:r>
              <a:rPr lang="en-US" dirty="0"/>
              <a:t> </a:t>
            </a:r>
            <a:r>
              <a:rPr lang="en-US"/>
              <a:t>= 2.3 × 10</a:t>
            </a:r>
            <a:r>
              <a:rPr lang="en-US" baseline="30000"/>
              <a:t>–3</a:t>
            </a:r>
            <a:endParaRPr lang="en-US" dirty="0"/>
          </a:p>
          <a:p>
            <a:pPr marL="514350" indent="-514350">
              <a:buFontTx/>
              <a:buNone/>
            </a:pPr>
            <a:r>
              <a:rPr lang="en-US" i="1" dirty="0" err="1"/>
              <a:t>x</a:t>
            </a:r>
            <a:r>
              <a:rPr lang="en-US" dirty="0"/>
              <a:t> =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], so pH = </a:t>
            </a:r>
            <a:r>
              <a:rPr lang="en-US"/>
              <a:t>–log(2.3 × 10</a:t>
            </a:r>
            <a:r>
              <a:rPr lang="en-US" baseline="30000"/>
              <a:t>–3</a:t>
            </a:r>
            <a:r>
              <a:rPr lang="en-US" dirty="0"/>
              <a:t>) = 2.64</a:t>
            </a:r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Anions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81600"/>
          </a:xfrm>
        </p:spPr>
        <p:txBody>
          <a:bodyPr/>
          <a:lstStyle/>
          <a:p>
            <a:r>
              <a:rPr lang="en-US"/>
              <a:t>Anions of strong acids are neutral. For example, Cl</a:t>
            </a:r>
            <a:r>
              <a:rPr lang="en-US" baseline="40000"/>
              <a:t>–</a:t>
            </a:r>
            <a:r>
              <a:rPr lang="en-US"/>
              <a:t> will </a:t>
            </a:r>
            <a:r>
              <a:rPr lang="en-US" i="1"/>
              <a:t>not </a:t>
            </a:r>
            <a:r>
              <a:rPr lang="en-US"/>
              <a:t>react with water, so OH</a:t>
            </a:r>
            <a:r>
              <a:rPr lang="en-US" baseline="40000"/>
              <a:t>–</a:t>
            </a:r>
            <a:r>
              <a:rPr lang="en-US"/>
              <a:t> can’t be formed.</a:t>
            </a:r>
          </a:p>
          <a:p>
            <a:r>
              <a:rPr lang="en-US"/>
              <a:t>Anions of weak acids are conjugate bases, so they create OH</a:t>
            </a:r>
            <a:r>
              <a:rPr lang="en-US" baseline="40000"/>
              <a:t>–</a:t>
            </a:r>
            <a:r>
              <a:rPr lang="en-US"/>
              <a:t> in water; e.g.,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OH</a:t>
            </a:r>
            <a:r>
              <a:rPr lang="en-US" baseline="40000"/>
              <a:t>–</a:t>
            </a:r>
            <a:endParaRPr lang="en-US"/>
          </a:p>
          <a:p>
            <a:r>
              <a:rPr lang="en-US"/>
              <a:t>Protonated anions from polyprotic acids can be acids or bases: If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 baseline="-25000"/>
              <a:t>,</a:t>
            </a:r>
            <a:r>
              <a:rPr lang="en-US"/>
              <a:t> the anion will be acidic; if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, the anion will be basic.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Cations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00600"/>
          </a:xfrm>
        </p:spPr>
        <p:txBody>
          <a:bodyPr/>
          <a:lstStyle/>
          <a:p>
            <a:r>
              <a:rPr lang="en-US" dirty="0"/>
              <a:t>Group I or Group II (Ca</a:t>
            </a:r>
            <a:r>
              <a:rPr lang="en-US" baseline="30000" dirty="0"/>
              <a:t>2+</a:t>
            </a:r>
            <a:r>
              <a:rPr lang="en-US" dirty="0"/>
              <a:t>, Sr</a:t>
            </a:r>
            <a:r>
              <a:rPr lang="en-US" baseline="30000" dirty="0"/>
              <a:t>2+</a:t>
            </a:r>
            <a:r>
              <a:rPr lang="en-US" dirty="0"/>
              <a:t>, or Ba</a:t>
            </a:r>
            <a:r>
              <a:rPr lang="en-US" baseline="30000" dirty="0"/>
              <a:t>2+</a:t>
            </a:r>
            <a:r>
              <a:rPr lang="en-US" dirty="0"/>
              <a:t>) metal cations are neutral.</a:t>
            </a:r>
          </a:p>
          <a:p>
            <a:r>
              <a:rPr lang="en-US" dirty="0"/>
              <a:t>Polyatomic cations are typically the conjugate acids of a weak base (NH</a:t>
            </a:r>
            <a:r>
              <a:rPr lang="en-US" baseline="-25000" dirty="0"/>
              <a:t>3</a:t>
            </a:r>
            <a:r>
              <a:rPr lang="en-US" dirty="0"/>
              <a:t>); e.g.,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.</a:t>
            </a:r>
          </a:p>
          <a:p>
            <a:r>
              <a:rPr lang="en-US" dirty="0"/>
              <a:t>Transition and post-transition metal cations are acidic. Why? (There are no H atoms in these cations!)  </a:t>
            </a:r>
            <a:r>
              <a:rPr lang="en-US" dirty="0">
                <a:solidFill>
                  <a:srgbClr val="FF0000"/>
                </a:solidFill>
              </a:rPr>
              <a:t>hydrolysis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Pressure Effects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191000" cy="4114800"/>
          </a:xfrm>
        </p:spPr>
        <p:txBody>
          <a:bodyPr/>
          <a:lstStyle/>
          <a:p>
            <a:r>
              <a:rPr lang="en-US" altLang="en-US"/>
              <a:t>The solubility of solids and liquids are </a:t>
            </a:r>
            <a:r>
              <a:rPr lang="en-US" altLang="en-US" i="1"/>
              <a:t>not</a:t>
            </a:r>
            <a:r>
              <a:rPr lang="en-US" altLang="en-US"/>
              <a:t> appreciably affected by pressure.</a:t>
            </a:r>
          </a:p>
          <a:p>
            <a:r>
              <a:rPr lang="en-US" altLang="en-US"/>
              <a:t>Gas solubility is affected by pressure.</a:t>
            </a:r>
          </a:p>
        </p:txBody>
      </p:sp>
      <p:pic>
        <p:nvPicPr>
          <p:cNvPr id="5" name="Picture 4" descr="13_14_Fig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5400"/>
            <a:ext cx="4299161" cy="4343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Hydrated Cations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772400" cy="2819400"/>
          </a:xfrm>
        </p:spPr>
        <p:txBody>
          <a:bodyPr/>
          <a:lstStyle/>
          <a:p>
            <a:r>
              <a:rPr lang="en-US" dirty="0"/>
              <a:t>Transition and post-transition metals form hydrated </a:t>
            </a:r>
            <a:r>
              <a:rPr lang="en-US" dirty="0" err="1"/>
              <a:t>cations</a:t>
            </a:r>
            <a:r>
              <a:rPr lang="en-US" dirty="0"/>
              <a:t>.</a:t>
            </a:r>
          </a:p>
          <a:p>
            <a:r>
              <a:rPr lang="en-US" dirty="0"/>
              <a:t>The water attached to the metal is more acidic than free water </a:t>
            </a:r>
            <a:br>
              <a:rPr lang="en-US" dirty="0"/>
            </a:br>
            <a:r>
              <a:rPr lang="en-US" dirty="0"/>
              <a:t>molecules, making the </a:t>
            </a:r>
            <a:br>
              <a:rPr lang="en-US" dirty="0"/>
            </a:br>
            <a:r>
              <a:rPr lang="en-US" dirty="0"/>
              <a:t>hydrated ions acidic.</a:t>
            </a:r>
          </a:p>
        </p:txBody>
      </p:sp>
      <p:pic>
        <p:nvPicPr>
          <p:cNvPr id="6" name="Picture 5" descr="16_17_Figure.jpg"/>
          <p:cNvPicPr>
            <a:picLocks noChangeAspect="1"/>
          </p:cNvPicPr>
          <p:nvPr/>
        </p:nvPicPr>
        <p:blipFill>
          <a:blip r:embed="rId2"/>
          <a:srcRect b="4112"/>
          <a:stretch>
            <a:fillRect/>
          </a:stretch>
        </p:blipFill>
        <p:spPr>
          <a:xfrm>
            <a:off x="457200" y="4090579"/>
            <a:ext cx="5257800" cy="2452388"/>
          </a:xfrm>
          <a:prstGeom prst="rect">
            <a:avLst/>
          </a:prstGeom>
        </p:spPr>
      </p:pic>
      <p:pic>
        <p:nvPicPr>
          <p:cNvPr id="7" name="Picture 6" descr="16_06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67400" y="2743200"/>
            <a:ext cx="3045538" cy="2895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Factors that Affect Acid Strength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/>
              <a:t>H—A bond must be polarized with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+ on the H atom and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– on the A atom</a:t>
            </a:r>
          </a:p>
          <a:p>
            <a:pPr marL="514350" indent="-514350">
              <a:buFontTx/>
              <a:buAutoNum type="arabicParenR"/>
            </a:pPr>
            <a:r>
              <a:rPr lang="en-US">
                <a:ea typeface="Times New Roman" charset="0"/>
                <a:cs typeface="Times New Roman" charset="0"/>
              </a:rPr>
              <a:t>Bond strength: Weaker bonds can be broken more easily, making the acid stronger.</a:t>
            </a:r>
          </a:p>
          <a:p>
            <a:pPr marL="514350" indent="-514350">
              <a:buFontTx/>
              <a:buAutoNum type="arabicParenR"/>
            </a:pPr>
            <a:r>
              <a:rPr lang="en-US"/>
              <a:t>Stability of A</a:t>
            </a:r>
            <a:r>
              <a:rPr lang="en-US" baseline="40000"/>
              <a:t>–</a:t>
            </a:r>
            <a:r>
              <a:rPr lang="en-US"/>
              <a:t>: More stable anion means stronger acid.</a:t>
            </a:r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/>
              <a:t>Oxyacids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5875" y="1143000"/>
            <a:ext cx="3613150" cy="5410200"/>
          </a:xfrm>
        </p:spPr>
        <p:txBody>
          <a:bodyPr/>
          <a:lstStyle/>
          <a:p>
            <a:r>
              <a:rPr lang="en-US" sz="2800" b="1" dirty="0" err="1"/>
              <a:t>Oxyacids</a:t>
            </a:r>
            <a:r>
              <a:rPr lang="en-US" sz="2800" dirty="0"/>
              <a:t> consist of H, O, and one other element, which is a nonmetal.</a:t>
            </a:r>
          </a:p>
          <a:p>
            <a:r>
              <a:rPr lang="en-US" sz="2800" dirty="0"/>
              <a:t>Generally, as the </a:t>
            </a:r>
            <a:r>
              <a:rPr lang="en-US" sz="2800" dirty="0" err="1"/>
              <a:t>electronegativity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of the nonmetal increases, the acidity increases for acids with the same structure.</a:t>
            </a:r>
          </a:p>
        </p:txBody>
      </p:sp>
      <p:pic>
        <p:nvPicPr>
          <p:cNvPr id="5" name="Picture 4" descr="16_1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796664" y="1143000"/>
            <a:ext cx="4999444" cy="3886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Ammonia’s Reaction with H</a:t>
            </a:r>
            <a:r>
              <a:rPr lang="en-US" baseline="30000"/>
              <a:t>+</a:t>
            </a:r>
            <a:r>
              <a:rPr lang="en-US"/>
              <a:t> and BF</a:t>
            </a:r>
            <a:r>
              <a:rPr lang="en-US" baseline="-25000"/>
              <a:t>3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38354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070350"/>
            <a:ext cx="4311650" cy="18986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>
                <a:solidFill>
                  <a:srgbClr val="000000"/>
                </a:solidFill>
              </a:rPr>
              <a:t>Chapter 17</a:t>
            </a:r>
            <a:br>
              <a:rPr lang="en-US" sz="3400" b="1">
                <a:solidFill>
                  <a:srgbClr val="000000"/>
                </a:solidFill>
              </a:rPr>
            </a:br>
            <a:br>
              <a:rPr lang="en-US" sz="3400" b="1">
                <a:solidFill>
                  <a:srgbClr val="000000"/>
                </a:solidFill>
              </a:rPr>
            </a:br>
            <a:r>
              <a:rPr lang="en-US" sz="3400" b="1">
                <a:solidFill>
                  <a:srgbClr val="000000"/>
                </a:solidFill>
              </a:rPr>
              <a:t>Additional Aspects of Aqueous Equilibria</a:t>
            </a:r>
          </a:p>
        </p:txBody>
      </p:sp>
      <p:sp>
        <p:nvSpPr>
          <p:cNvPr id="3075" name="Subtitle 2"/>
          <p:cNvSpPr>
            <a:spLocks/>
          </p:cNvSpPr>
          <p:nvPr/>
        </p:nvSpPr>
        <p:spPr bwMode="auto">
          <a:xfrm>
            <a:off x="4495800" y="5791200"/>
            <a:ext cx="457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James F. Kirby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Quinnipiac University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Hamden, CT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Effect of Acetate on the Acetic Acid Equilibrium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3962400"/>
          </a:xfrm>
        </p:spPr>
        <p:txBody>
          <a:bodyPr/>
          <a:lstStyle/>
          <a:p>
            <a:r>
              <a:rPr lang="en-US" sz="2800"/>
              <a:t>Acetic acid is a weak acid:</a:t>
            </a:r>
          </a:p>
          <a:p>
            <a:pPr>
              <a:buFont typeface="Wingdings" charset="2"/>
              <a:buChar char="Ø"/>
            </a:pP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COOH(</a:t>
            </a:r>
            <a:r>
              <a:rPr lang="en-US" sz="2800" i="1"/>
              <a:t>aq</a:t>
            </a:r>
            <a:r>
              <a:rPr lang="en-US" sz="2800"/>
              <a:t>) ⇌ H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+ 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Sodium acetate is a strong electrolyte:</a:t>
            </a:r>
          </a:p>
          <a:p>
            <a:pPr>
              <a:buFont typeface="Wingdings" charset="2"/>
              <a:buChar char="Ø"/>
            </a:pPr>
            <a:r>
              <a:rPr lang="en-US" sz="2800"/>
              <a:t>NaCH</a:t>
            </a:r>
            <a:r>
              <a:rPr lang="en-US" sz="2800" baseline="-25000"/>
              <a:t>3</a:t>
            </a:r>
            <a:r>
              <a:rPr lang="en-US" sz="2800"/>
              <a:t>COO(</a:t>
            </a:r>
            <a:r>
              <a:rPr lang="en-US" sz="2800" i="1"/>
              <a:t>aq</a:t>
            </a:r>
            <a:r>
              <a:rPr lang="en-US" sz="2800"/>
              <a:t>) </a:t>
            </a:r>
            <a:r>
              <a:rPr lang="en-US" sz="2800">
                <a:ea typeface="Arial" charset="0"/>
                <a:cs typeface="Arial" charset="0"/>
              </a:rPr>
              <a:t>→ Na</a:t>
            </a:r>
            <a:r>
              <a:rPr lang="en-US" sz="2800" baseline="30000">
                <a:ea typeface="Arial" charset="0"/>
                <a:cs typeface="Arial" charset="0"/>
              </a:rPr>
              <a:t>+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+ </a:t>
            </a: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The presence of acetate from sodium acetate in an acetic acid solution will shift the equilibrium, according to LeChâtelier’s Principle:</a:t>
            </a:r>
          </a:p>
          <a:p>
            <a:pPr>
              <a:buFont typeface="Wingdings" charset="2"/>
              <a:buChar char="Ø"/>
            </a:pP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COOH(</a:t>
            </a:r>
            <a:r>
              <a:rPr lang="en-US" sz="2800" i="1"/>
              <a:t>aq</a:t>
            </a:r>
            <a:r>
              <a:rPr lang="en-US" sz="2800"/>
              <a:t>) ⇌ H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+ 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26612"/>
          <a:stretch/>
        </p:blipFill>
        <p:spPr>
          <a:xfrm>
            <a:off x="2428568" y="5334000"/>
            <a:ext cx="4385938" cy="14358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Buffers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800600" cy="4876800"/>
          </a:xfrm>
        </p:spPr>
        <p:txBody>
          <a:bodyPr/>
          <a:lstStyle/>
          <a:p>
            <a:pPr eaLnBrk="1" hangingPunct="1"/>
            <a:r>
              <a:rPr lang="en-US" sz="2800"/>
              <a:t>Solutions of a weak conjugate acid–base pair that resist drastic changes in pH are called </a:t>
            </a:r>
            <a:r>
              <a:rPr lang="en-US" sz="2800" b="1"/>
              <a:t>buffers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These solutions contain relatively high concentrations (10</a:t>
            </a:r>
            <a:r>
              <a:rPr lang="en-US" sz="2800" baseline="30000"/>
              <a:t>–3</a:t>
            </a:r>
            <a:r>
              <a:rPr lang="en-US" sz="2800"/>
              <a:t> </a:t>
            </a:r>
            <a:r>
              <a:rPr lang="en-US" sz="2800" i="1"/>
              <a:t>M</a:t>
            </a:r>
            <a:r>
              <a:rPr lang="en-US" sz="2800"/>
              <a:t> or more) of both the acid and base. Their concentrations are approximately equal.</a:t>
            </a:r>
          </a:p>
        </p:txBody>
      </p:sp>
      <p:pic>
        <p:nvPicPr>
          <p:cNvPr id="5" name="Picture 4" descr="17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52400" y="1524000"/>
            <a:ext cx="3944735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125413"/>
            <a:ext cx="9144000" cy="1143000"/>
          </a:xfrm>
        </p:spPr>
        <p:txBody>
          <a:bodyPr/>
          <a:lstStyle/>
          <a:p>
            <a:r>
              <a:rPr lang="en-US"/>
              <a:t>How a Buffer Works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2133600"/>
          </a:xfrm>
        </p:spPr>
        <p:txBody>
          <a:bodyPr/>
          <a:lstStyle/>
          <a:p>
            <a:r>
              <a:rPr lang="en-US"/>
              <a:t>Adding a small amount of acid or base only slightly neutralizes one component of the buffer, so the pH doesn’t </a:t>
            </a:r>
            <a:br>
              <a:rPr lang="en-US"/>
            </a:br>
            <a:r>
              <a:rPr lang="en-US"/>
              <a:t>change much.</a:t>
            </a:r>
          </a:p>
        </p:txBody>
      </p:sp>
      <p:pic>
        <p:nvPicPr>
          <p:cNvPr id="5" name="Picture 4" descr="17_02_Figure.jpg"/>
          <p:cNvPicPr>
            <a:picLocks noChangeAspect="1"/>
          </p:cNvPicPr>
          <p:nvPr/>
        </p:nvPicPr>
        <p:blipFill>
          <a:blip r:embed="rId2"/>
          <a:srcRect b="3495"/>
          <a:stretch>
            <a:fillRect/>
          </a:stretch>
        </p:blipFill>
        <p:spPr>
          <a:xfrm>
            <a:off x="2057400" y="1066800"/>
            <a:ext cx="5105400" cy="31215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3175"/>
            <a:ext cx="9144000" cy="987425"/>
          </a:xfrm>
        </p:spPr>
        <p:txBody>
          <a:bodyPr/>
          <a:lstStyle/>
          <a:p>
            <a:r>
              <a:rPr lang="en-US"/>
              <a:t>Calculating the pH of a 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5334000"/>
          </a:xfrm>
        </p:spPr>
        <p:txBody>
          <a:bodyPr/>
          <a:lstStyle/>
          <a:p>
            <a:r>
              <a:rPr lang="en-US" dirty="0"/>
              <a:t>For a weak acid: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[H</a:t>
            </a:r>
            <a:r>
              <a:rPr lang="en-US" baseline="30000" dirty="0"/>
              <a:t>+</a:t>
            </a:r>
            <a:r>
              <a:rPr lang="en-US" dirty="0"/>
              <a:t>][A</a:t>
            </a:r>
            <a:r>
              <a:rPr lang="en-US" baseline="40000" dirty="0"/>
              <a:t>–</a:t>
            </a:r>
            <a:r>
              <a:rPr lang="en-US" dirty="0"/>
              <a:t>]/[HA]</a:t>
            </a:r>
          </a:p>
          <a:p>
            <a:r>
              <a:rPr lang="en-US" dirty="0"/>
              <a:t>Take –log of both sides:</a:t>
            </a:r>
          </a:p>
          <a:p>
            <a:pPr>
              <a:buFontTx/>
              <a:buNone/>
            </a:pPr>
            <a:r>
              <a:rPr lang="en-US" dirty="0"/>
              <a:t>	–log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+ –</a:t>
            </a:r>
            <a:r>
              <a:rPr lang="en-US" dirty="0" err="1"/>
              <a:t>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Rearrange:</a:t>
            </a:r>
          </a:p>
          <a:p>
            <a:pPr>
              <a:buFontTx/>
              <a:buNone/>
            </a:pPr>
            <a:r>
              <a:rPr lang="en-US" dirty="0"/>
              <a:t>	–log[H</a:t>
            </a:r>
            <a:r>
              <a:rPr lang="en-US" baseline="30000" dirty="0"/>
              <a:t>+</a:t>
            </a:r>
            <a:r>
              <a:rPr lang="en-US" dirty="0"/>
              <a:t>]  = –log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+log([A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Which is:</a:t>
            </a:r>
          </a:p>
          <a:p>
            <a:pPr>
              <a:buFontTx/>
              <a:buNone/>
            </a:pPr>
            <a:r>
              <a:rPr lang="en-US" dirty="0"/>
              <a:t>	pH  = 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+ 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This equation is known as the </a:t>
            </a:r>
            <a:r>
              <a:rPr lang="en-US" b="1" dirty="0"/>
              <a:t>Henderson–</a:t>
            </a:r>
            <a:r>
              <a:rPr lang="en-US" b="1" dirty="0" err="1"/>
              <a:t>Hasselbalch</a:t>
            </a:r>
            <a:r>
              <a:rPr lang="en-US" b="1" dirty="0"/>
              <a:t> equation</a:t>
            </a:r>
            <a:r>
              <a:rPr lang="en-US" dirty="0"/>
              <a:t>.   This applies only to buffers.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2362200" y="990600"/>
            <a:ext cx="6553200" cy="4724400"/>
          </a:xfrm>
        </p:spPr>
        <p:txBody>
          <a:bodyPr/>
          <a:lstStyle/>
          <a:p>
            <a:pPr eaLnBrk="1" hangingPunct="1"/>
            <a:r>
              <a:rPr lang="en-US" sz="2800" dirty="0"/>
              <a:t>A buffer is made by adding 0.300 mol HC</a:t>
            </a:r>
            <a:r>
              <a:rPr lang="en-US" sz="2800" baseline="-25000" dirty="0"/>
              <a:t>2</a:t>
            </a:r>
            <a:r>
              <a:rPr lang="en-US" sz="2800" dirty="0"/>
              <a:t>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and 0.300 mol NaC</a:t>
            </a:r>
            <a:r>
              <a:rPr lang="en-US" sz="2800" baseline="-25000" dirty="0"/>
              <a:t>2</a:t>
            </a:r>
            <a:r>
              <a:rPr lang="en-US" sz="2800" dirty="0"/>
              <a:t>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to enough water to make 1.00 L of solution. Calculate the pH after </a:t>
            </a:r>
            <a:br>
              <a:rPr lang="en-US" sz="2800" dirty="0"/>
            </a:br>
            <a:r>
              <a:rPr lang="en-US" sz="2800" dirty="0"/>
              <a:t>0.020 mol of NaOH is added.</a:t>
            </a:r>
          </a:p>
          <a:p>
            <a:pPr eaLnBrk="1" hangingPunct="1">
              <a:buFontTx/>
              <a:buAutoNum type="arabicParenR"/>
            </a:pPr>
            <a:r>
              <a:rPr lang="en-US" sz="2800" dirty="0"/>
              <a:t> </a:t>
            </a:r>
          </a:p>
          <a:p>
            <a:pPr eaLnBrk="1" hangingPunct="1"/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71800" y="3276600"/>
          <a:ext cx="5562600" cy="2513014"/>
        </p:xfrm>
        <a:graphic>
          <a:graphicData uri="http://schemas.openxmlformats.org/drawingml/2006/table">
            <a:tbl>
              <a:tblPr/>
              <a:tblGrid>
                <a:gridCol w="157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[OH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8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Before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 (LR)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After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0.280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16" name="Rectangle 6"/>
          <p:cNvSpPr>
            <a:spLocks noChangeArrowheads="1"/>
          </p:cNvSpPr>
          <p:nvPr/>
        </p:nvSpPr>
        <p:spPr bwMode="auto">
          <a:xfrm>
            <a:off x="1393825" y="24304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17_0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533400"/>
            <a:ext cx="1933199" cy="6019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Henry’s Law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04800" y="1212850"/>
            <a:ext cx="5181600" cy="2597150"/>
          </a:xfrm>
        </p:spPr>
        <p:txBody>
          <a:bodyPr/>
          <a:lstStyle/>
          <a:p>
            <a:r>
              <a:rPr lang="en-US" altLang="en-US"/>
              <a:t>The solubility of a gas is proportional to the partial pressure of the gas above the solution.</a:t>
            </a:r>
          </a:p>
          <a:p>
            <a:r>
              <a:rPr lang="en-US" altLang="en-US"/>
              <a:t> </a:t>
            </a:r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6" name="Picture 5" descr="13_12_Figure.jpg"/>
          <p:cNvPicPr>
            <a:picLocks noChangeAspect="1"/>
          </p:cNvPicPr>
          <p:nvPr/>
        </p:nvPicPr>
        <p:blipFill>
          <a:blip r:embed="rId2"/>
          <a:srcRect b="5022"/>
          <a:stretch>
            <a:fillRect/>
          </a:stretch>
        </p:blipFill>
        <p:spPr>
          <a:xfrm>
            <a:off x="609600" y="3956875"/>
            <a:ext cx="5410200" cy="2448116"/>
          </a:xfrm>
          <a:prstGeom prst="rect">
            <a:avLst/>
          </a:prstGeom>
        </p:spPr>
      </p:pic>
      <p:pic>
        <p:nvPicPr>
          <p:cNvPr id="7" name="Picture 6" descr="13_13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75464" y="1295400"/>
            <a:ext cx="3116136" cy="3937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401060"/>
            <a:ext cx="1333500" cy="4089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Solubility Product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dirty="0"/>
              <a:t>For example:</a:t>
            </a:r>
          </a:p>
          <a:p>
            <a:pPr eaLnBrk="1" hangingPunct="1">
              <a:buFontTx/>
              <a:buNone/>
            </a:pPr>
            <a:r>
              <a:rPr lang="en-US" dirty="0"/>
              <a:t>	BaSO</a:t>
            </a:r>
            <a:r>
              <a:rPr lang="en-US" baseline="-25000" dirty="0"/>
              <a:t>4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Ba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SO</a:t>
            </a:r>
            <a:r>
              <a:rPr lang="en-US" baseline="-25000" dirty="0"/>
              <a:t>4</a:t>
            </a:r>
            <a:r>
              <a:rPr lang="en-US" baseline="30000" dirty="0"/>
              <a:t>2–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][SO</a:t>
            </a:r>
            <a:r>
              <a:rPr lang="en-US" baseline="-25000" dirty="0"/>
              <a:t>4</a:t>
            </a:r>
            <a:r>
              <a:rPr lang="en-US" baseline="30000" dirty="0"/>
              <a:t>2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Another example:</a:t>
            </a:r>
          </a:p>
          <a:p>
            <a:pPr eaLnBrk="1" hangingPunct="1">
              <a:buFontTx/>
              <a:buNone/>
            </a:pPr>
            <a:r>
              <a:rPr lang="en-US" dirty="0"/>
              <a:t>Ba</a:t>
            </a:r>
            <a:r>
              <a:rPr lang="en-US" baseline="-25000" dirty="0"/>
              <a:t>3</a:t>
            </a:r>
            <a:r>
              <a:rPr lang="en-US" dirty="0"/>
              <a:t>(PO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3 Ba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+ 2 PO</a:t>
            </a:r>
            <a:r>
              <a:rPr lang="en-US" baseline="-25000" dirty="0"/>
              <a:t>4</a:t>
            </a:r>
            <a:r>
              <a:rPr lang="en-US" baseline="30000" dirty="0"/>
              <a:t>3–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</a:t>
            </a:r>
            <a:r>
              <a:rPr lang="en-US" baseline="30000" dirty="0"/>
              <a:t>3</a:t>
            </a:r>
            <a:r>
              <a:rPr lang="en-US" dirty="0"/>
              <a:t>[PO</a:t>
            </a:r>
            <a:r>
              <a:rPr lang="en-US" baseline="-25000" dirty="0"/>
              <a:t>4</a:t>
            </a:r>
            <a:r>
              <a:rPr lang="en-US" baseline="30000" dirty="0"/>
              <a:t>3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algn="ctr" eaLnBrk="1" hangingPunct="1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57912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The Common-Ion Effect</a:t>
            </a:r>
          </a:p>
          <a:p>
            <a:pPr marL="914400" lvl="1" indent="-457200" eaLnBrk="1" hangingPunct="1"/>
            <a:r>
              <a:rPr lang="en-US" dirty="0"/>
              <a:t>If one of the ions in a </a:t>
            </a:r>
            <a:br>
              <a:rPr lang="en-US" dirty="0"/>
            </a:br>
            <a:r>
              <a:rPr lang="en-US" dirty="0"/>
              <a:t>solution equilibrium is </a:t>
            </a:r>
            <a:br>
              <a:rPr lang="en-US" dirty="0"/>
            </a:br>
            <a:r>
              <a:rPr lang="en-US" dirty="0"/>
              <a:t>already dissolved in the solution, the solubility of </a:t>
            </a:r>
            <a:br>
              <a:rPr lang="en-US" dirty="0"/>
            </a:br>
            <a:r>
              <a:rPr lang="en-US" dirty="0"/>
              <a:t>the salt will decrease.</a:t>
            </a:r>
          </a:p>
          <a:p>
            <a:pPr marL="914400" lvl="1" indent="-457200" eaLnBrk="1" hangingPunct="1"/>
            <a:r>
              <a:rPr lang="en-US" dirty="0"/>
              <a:t>If either calcium ions or fluoride ions are present, then calcium fluoride will </a:t>
            </a:r>
            <a:br>
              <a:rPr lang="en-US" dirty="0"/>
            </a:br>
            <a:r>
              <a:rPr lang="en-US" dirty="0"/>
              <a:t>be less soluble.</a:t>
            </a:r>
          </a:p>
        </p:txBody>
      </p:sp>
      <p:grpSp>
        <p:nvGrpSpPr>
          <p:cNvPr id="31748" name="Group 12"/>
          <p:cNvGrpSpPr>
            <a:grpSpLocks/>
          </p:cNvGrpSpPr>
          <p:nvPr/>
        </p:nvGrpSpPr>
        <p:grpSpPr bwMode="auto">
          <a:xfrm>
            <a:off x="577850" y="4724400"/>
            <a:ext cx="4146550" cy="584200"/>
            <a:chOff x="364" y="2976"/>
            <a:chExt cx="2612" cy="368"/>
          </a:xfrm>
        </p:grpSpPr>
        <p:sp>
          <p:nvSpPr>
            <p:cNvPr id="31751" name="Rectangle 5"/>
            <p:cNvSpPr>
              <a:spLocks noChangeArrowheads="1"/>
            </p:cNvSpPr>
            <p:nvPr/>
          </p:nvSpPr>
          <p:spPr bwMode="auto">
            <a:xfrm>
              <a:off x="364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  <p:sp>
          <p:nvSpPr>
            <p:cNvPr id="31752" name="Rectangle 6"/>
            <p:cNvSpPr>
              <a:spLocks noChangeArrowheads="1"/>
            </p:cNvSpPr>
            <p:nvPr/>
          </p:nvSpPr>
          <p:spPr bwMode="auto">
            <a:xfrm>
              <a:off x="2860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</p:grpSp>
      <p:pic>
        <p:nvPicPr>
          <p:cNvPr id="8" name="Picture 7" descr="17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943600" y="1219200"/>
            <a:ext cx="2902188" cy="46634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pPr eaLnBrk="1" hangingPunct="1"/>
            <a:r>
              <a:rPr lang="en-US" sz="2800"/>
              <a:t>pH: If a substance has a basic anion, it will be more soluble in an acidic solution.</a:t>
            </a:r>
          </a:p>
          <a:p>
            <a:pPr eaLnBrk="1" hangingPunct="1"/>
            <a:r>
              <a:rPr lang="en-US" sz="2800"/>
              <a:t>Remember that buffers control pH. When a buffer is used, there is </a:t>
            </a:r>
            <a:r>
              <a:rPr lang="en-US" sz="2800" i="1"/>
              <a:t>no change </a:t>
            </a:r>
            <a:r>
              <a:rPr lang="en-US" sz="2800"/>
              <a:t>in concentration of hydroxide ion!</a:t>
            </a:r>
          </a:p>
        </p:txBody>
      </p:sp>
      <p:pic>
        <p:nvPicPr>
          <p:cNvPr id="6" name="Picture 5" descr="17_19_Figure.jpg"/>
          <p:cNvPicPr>
            <a:picLocks noChangeAspect="1"/>
          </p:cNvPicPr>
          <p:nvPr/>
        </p:nvPicPr>
        <p:blipFill rotWithShape="1">
          <a:blip r:embed="rId3"/>
          <a:srcRect b="5551"/>
          <a:stretch/>
        </p:blipFill>
        <p:spPr>
          <a:xfrm>
            <a:off x="838200" y="3810000"/>
            <a:ext cx="6916386" cy="25336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8CB5C-2A37-45E3-9D26-F8E4E01E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7848600" cy="3000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76A3B-0DD3-468A-9580-32041F71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9" y="3810000"/>
            <a:ext cx="8381081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3455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57600" y="19050"/>
            <a:ext cx="5029200" cy="1295400"/>
          </a:xfrm>
        </p:spPr>
        <p:txBody>
          <a:bodyPr/>
          <a:lstStyle/>
          <a:p>
            <a:r>
              <a:rPr lang="en-US" altLang="en-US"/>
              <a:t>Temperature Effects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00400" y="1295400"/>
            <a:ext cx="5867400" cy="4800600"/>
          </a:xfrm>
        </p:spPr>
        <p:txBody>
          <a:bodyPr/>
          <a:lstStyle/>
          <a:p>
            <a:r>
              <a:rPr lang="en-US" altLang="en-US" sz="2800"/>
              <a:t>For most solids, as temperature increases, solubility increases.  However, clearly this is not always true—some increase greatly, some remain relatively constant, and others decrease.</a:t>
            </a:r>
          </a:p>
          <a:p>
            <a:r>
              <a:rPr lang="en-US" altLang="en-US" sz="2800"/>
              <a:t>For </a:t>
            </a:r>
            <a:r>
              <a:rPr lang="en-US" altLang="en-US" sz="2800" i="1"/>
              <a:t>all</a:t>
            </a:r>
            <a:r>
              <a:rPr lang="en-US" altLang="en-US" sz="2800"/>
              <a:t> gases, as temperature increases, solubility decreases.  Cold rivers have higher oxygen content than warm rivers.</a:t>
            </a:r>
          </a:p>
        </p:txBody>
      </p:sp>
      <p:pic>
        <p:nvPicPr>
          <p:cNvPr id="6" name="Picture 5" descr="13_15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228600" y="457200"/>
            <a:ext cx="2895600" cy="2832360"/>
          </a:xfrm>
          <a:prstGeom prst="rect">
            <a:avLst/>
          </a:prstGeom>
        </p:spPr>
      </p:pic>
      <p:pic>
        <p:nvPicPr>
          <p:cNvPr id="7" name="Picture 6" descr="13_1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3544550"/>
            <a:ext cx="2895600" cy="2856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524000"/>
          </a:xfrm>
        </p:spPr>
        <p:txBody>
          <a:bodyPr/>
          <a:lstStyle/>
          <a:p>
            <a:r>
              <a:rPr lang="en-US" altLang="en-US"/>
              <a:t> 2)  Parts per Million (ppm)</a:t>
            </a:r>
            <a:br>
              <a:rPr lang="en-US" altLang="en-US"/>
            </a:br>
            <a:r>
              <a:rPr lang="en-US" altLang="en-US"/>
              <a:t>3)  Parts per Billion (ppb)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still relating mass of a solute to the total mass of the solution</a:t>
            </a:r>
          </a:p>
          <a:p>
            <a:pPr>
              <a:defRPr/>
            </a:pPr>
            <a:r>
              <a:rPr lang="en-US" dirty="0"/>
              <a:t>Since percent is out of 100, we multiplied by 100.</a:t>
            </a:r>
          </a:p>
          <a:p>
            <a:pPr>
              <a:defRPr/>
            </a:pPr>
            <a:r>
              <a:rPr lang="en-US" dirty="0"/>
              <a:t>ppm is per million, so we multiply by 10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pPr marL="0" indent="0">
              <a:buFontTx/>
              <a:buNone/>
              <a:defRPr/>
            </a:pPr>
            <a:endParaRPr lang="en-US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</a:p>
          <a:p>
            <a:pPr>
              <a:spcBef>
                <a:spcPts val="0"/>
              </a:spcBef>
              <a:defRPr/>
            </a:pPr>
            <a:r>
              <a:rPr lang="en-US"/>
              <a:t>ppb </a:t>
            </a:r>
            <a:r>
              <a:rPr lang="en-US" dirty="0"/>
              <a:t>is per billion, so we multiply by 10</a:t>
            </a:r>
            <a:r>
              <a:rPr lang="en-US" baseline="30000" dirty="0"/>
              <a:t>9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76800"/>
            <a:ext cx="7239000" cy="7086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(4)  Mole Fraction (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altLang="en-US">
                <a:cs typeface="Times New Roman" pitchFamily="18" charset="0"/>
              </a:rPr>
              <a:t>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Mole fraction is the ratio of moles of a substance to the total number of moles in a solution.</a:t>
            </a:r>
          </a:p>
          <a:p>
            <a:pPr>
              <a:defRPr/>
            </a:pPr>
            <a:r>
              <a:rPr lang="en-US" dirty="0"/>
              <a:t>It does not matter if it is for a solute or for a </a:t>
            </a:r>
            <a:r>
              <a:rPr lang="en-US"/>
              <a:t>solvent.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4800600"/>
            <a:ext cx="7840980" cy="7848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447800"/>
          </a:xfrm>
        </p:spPr>
        <p:txBody>
          <a:bodyPr/>
          <a:lstStyle/>
          <a:p>
            <a:r>
              <a:rPr lang="en-US" altLang="en-US"/>
              <a:t>(5)  Molarity (M)</a:t>
            </a:r>
            <a:br>
              <a:rPr lang="en-US" altLang="en-US"/>
            </a:br>
            <a:r>
              <a:rPr lang="en-US" altLang="en-US"/>
              <a:t>(6)  Molality (m)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Be careful of your penmanship!</a:t>
            </a:r>
          </a:p>
          <a:p>
            <a:pPr>
              <a:defRPr/>
            </a:pPr>
            <a:r>
              <a:rPr lang="en-US" dirty="0"/>
              <a:t>Molarity was discussed in Chapter 4 as moles of solute per liter of solution.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/>
              <a:t>	</a:t>
            </a: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Molality is moles of solute per kilogram of solvent.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625850"/>
            <a:ext cx="3543300" cy="678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61000"/>
            <a:ext cx="4168140" cy="76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Colligative Properties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Colligative properties</a:t>
            </a:r>
            <a:r>
              <a:rPr lang="en-US" altLang="en-US" dirty="0"/>
              <a:t> depend only on the </a:t>
            </a:r>
            <a:r>
              <a:rPr lang="en-US" altLang="en-US" i="1" dirty="0"/>
              <a:t>quantity</a:t>
            </a:r>
            <a:r>
              <a:rPr lang="en-US" altLang="en-US" dirty="0"/>
              <a:t>, not on the </a:t>
            </a:r>
            <a:r>
              <a:rPr lang="en-US" altLang="en-US" i="1" dirty="0"/>
              <a:t>identity</a:t>
            </a:r>
            <a:r>
              <a:rPr lang="en-US" altLang="en-US" dirty="0"/>
              <a:t> of the solute particles.</a:t>
            </a:r>
          </a:p>
          <a:p>
            <a:pPr eaLnBrk="1" hangingPunct="1"/>
            <a:r>
              <a:rPr lang="en-US" altLang="en-US" dirty="0"/>
              <a:t>Among colligative properties are:</a:t>
            </a:r>
          </a:p>
          <a:p>
            <a:pPr lvl="1" eaLnBrk="1" hangingPunct="1"/>
            <a:r>
              <a:rPr lang="en-US" altLang="en-US" dirty="0"/>
              <a:t>Vapor-pressure lowering </a:t>
            </a:r>
          </a:p>
          <a:p>
            <a:pPr lvl="1" eaLnBrk="1" hangingPunct="1"/>
            <a:r>
              <a:rPr lang="en-US" altLang="en-US" dirty="0"/>
              <a:t>Boiling-point elevation</a:t>
            </a:r>
          </a:p>
          <a:p>
            <a:pPr lvl="1" eaLnBrk="1" hangingPunct="1"/>
            <a:r>
              <a:rPr lang="en-US" altLang="en-US" dirty="0"/>
              <a:t>Freezing-point depression</a:t>
            </a:r>
          </a:p>
          <a:p>
            <a:pPr lvl="1" eaLnBrk="1" hangingPunct="1"/>
            <a:r>
              <a:rPr lang="en-US" altLang="en-US" dirty="0"/>
              <a:t>Osmotic pressure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534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Because of solute–solvent intermolecular attraction, higher concentrations of </a:t>
            </a:r>
            <a:r>
              <a:rPr lang="en-US" altLang="en-US" sz="2800" dirty="0">
                <a:solidFill>
                  <a:srgbClr val="FF0000"/>
                </a:solidFill>
              </a:rPr>
              <a:t>nonvolatile solutes</a:t>
            </a:r>
            <a:r>
              <a:rPr lang="en-US" altLang="en-US" sz="2800" dirty="0"/>
              <a:t> make it harder for solvent to escape to the vapor phase. Therefore, the vapor pressure of a solution is lower than that of the pure solvent.</a:t>
            </a:r>
          </a:p>
          <a:p>
            <a:pPr eaLnBrk="1" hangingPunct="1">
              <a:buFontTx/>
              <a:buNone/>
            </a:pPr>
            <a:endParaRPr lang="en-US" altLang="en-US" sz="2800" dirty="0"/>
          </a:p>
        </p:txBody>
      </p:sp>
      <p:pic>
        <p:nvPicPr>
          <p:cNvPr id="5" name="Picture 4" descr="13_18_Figure.jpg"/>
          <p:cNvPicPr>
            <a:picLocks noChangeAspect="1"/>
          </p:cNvPicPr>
          <p:nvPr/>
        </p:nvPicPr>
        <p:blipFill>
          <a:blip r:embed="rId3"/>
          <a:srcRect b="3822"/>
          <a:stretch>
            <a:fillRect/>
          </a:stretch>
        </p:blipFill>
        <p:spPr>
          <a:xfrm>
            <a:off x="1981200" y="3565344"/>
            <a:ext cx="5257800" cy="28354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620000" cy="1295400"/>
          </a:xfrm>
        </p:spPr>
        <p:txBody>
          <a:bodyPr/>
          <a:lstStyle/>
          <a:p>
            <a:pPr eaLnBrk="1" hangingPunct="1"/>
            <a:r>
              <a:rPr lang="en-US" altLang="en-US"/>
              <a:t>Attractions Involved When Forming a Solution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Solute–solute interactions</a:t>
            </a:r>
            <a:r>
              <a:rPr lang="en-US" altLang="en-US"/>
              <a:t> must be overcome to disperse these particles when making a solution.</a:t>
            </a:r>
          </a:p>
          <a:p>
            <a:pPr eaLnBrk="1" hangingPunct="1"/>
            <a:r>
              <a:rPr lang="en-US" altLang="en-US" i="1"/>
              <a:t>Solvent–solvent interactions</a:t>
            </a:r>
            <a:r>
              <a:rPr lang="en-US" altLang="en-US"/>
              <a:t> must be overcome to make room for the solute.</a:t>
            </a:r>
          </a:p>
          <a:p>
            <a:pPr eaLnBrk="1" hangingPunct="1"/>
            <a:r>
              <a:rPr lang="en-US" altLang="en-US" i="1"/>
              <a:t>Solvent–solute interactions</a:t>
            </a:r>
            <a:r>
              <a:rPr lang="en-US" altLang="en-US"/>
              <a:t> occur as the particles mix.</a:t>
            </a:r>
            <a:endParaRPr lang="en-US" altLang="en-US" i="1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4F86A-A202-4B41-A70E-6CC2FDAA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9200"/>
            <a:ext cx="7386835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FD475-356C-45E3-9764-3F0F8326B4C4}"/>
              </a:ext>
            </a:extLst>
          </p:cNvPr>
          <p:cNvSpPr txBox="1"/>
          <p:nvPr/>
        </p:nvSpPr>
        <p:spPr>
          <a:xfrm>
            <a:off x="838200" y="381000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Assignment question</a:t>
            </a:r>
          </a:p>
        </p:txBody>
      </p:sp>
    </p:spTree>
    <p:extLst>
      <p:ext uri="{BB962C8B-B14F-4D97-AF65-F5344CB8AC3E}">
        <p14:creationId xmlns:p14="http://schemas.microsoft.com/office/powerpoint/2010/main" val="84287692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Raoult’s</a:t>
            </a:r>
            <a:r>
              <a:rPr lang="en-US" altLang="en-US" dirty="0"/>
              <a:t>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The vapor pressure of a volatile solvent over the solution is the product of the mole fraction of the solvent times the vapor pressure of the pure solvent.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In ideal solutions, it is assumed that each substance will follow </a:t>
            </a:r>
            <a:r>
              <a:rPr lang="en-US" dirty="0" err="1"/>
              <a:t>Raoult’s</a:t>
            </a:r>
            <a:r>
              <a:rPr lang="en-US" dirty="0"/>
              <a:t> Law.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675380"/>
            <a:ext cx="4013200" cy="4267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E73A7-FA19-4981-8FED-A89320F9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799"/>
            <a:ext cx="7239000" cy="149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0980C-189F-4FF4-9ECF-126D683A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7848311" cy="25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995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Boiling-Point Elevation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7630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Since vapor pressures are lowered for solutions, it requires a higher temperature to reach atmospheric pressure. Hence, boiling point is raised.</a:t>
            </a:r>
          </a:p>
        </p:txBody>
      </p:sp>
      <p:pic>
        <p:nvPicPr>
          <p:cNvPr id="5" name="Picture 4" descr="13_20_Figure.jpg"/>
          <p:cNvPicPr>
            <a:picLocks noChangeAspect="1"/>
          </p:cNvPicPr>
          <p:nvPr/>
        </p:nvPicPr>
        <p:blipFill>
          <a:blip r:embed="rId3"/>
          <a:srcRect b="2586"/>
          <a:stretch>
            <a:fillRect/>
          </a:stretch>
        </p:blipFill>
        <p:spPr>
          <a:xfrm>
            <a:off x="1828800" y="3009900"/>
            <a:ext cx="5486400" cy="33212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Freezing-Point Depression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3058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The construction of the phase diagram for a solution demonstrates that the freezing point is lowered while the boiling point is raised.</a:t>
            </a:r>
          </a:p>
        </p:txBody>
      </p:sp>
      <p:pic>
        <p:nvPicPr>
          <p:cNvPr id="5" name="Picture 4" descr="13_21_Figure.jpg"/>
          <p:cNvPicPr>
            <a:picLocks noChangeAspect="1"/>
          </p:cNvPicPr>
          <p:nvPr/>
        </p:nvPicPr>
        <p:blipFill>
          <a:blip r:embed="rId3"/>
          <a:srcRect b="2731"/>
          <a:stretch>
            <a:fillRect/>
          </a:stretch>
        </p:blipFill>
        <p:spPr>
          <a:xfrm>
            <a:off x="1676400" y="2743200"/>
            <a:ext cx="5715000" cy="37800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295400"/>
          </a:xfrm>
        </p:spPr>
        <p:txBody>
          <a:bodyPr/>
          <a:lstStyle/>
          <a:p>
            <a:r>
              <a:rPr lang="en-US" altLang="en-US" dirty="0"/>
              <a:t>Boiling-Point Elevation and Freezing-Point Depression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29718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change in temperature is directly proportional to molality (using the </a:t>
            </a:r>
            <a:r>
              <a:rPr lang="en-US" sz="2800" dirty="0" err="1"/>
              <a:t>van’t</a:t>
            </a:r>
            <a:r>
              <a:rPr lang="en-US" sz="2800" dirty="0"/>
              <a:t> Hoff factor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i</a:t>
            </a:r>
            <a:r>
              <a:rPr lang="en-US" sz="2800" dirty="0"/>
              <a:t>).</a:t>
            </a:r>
          </a:p>
        </p:txBody>
      </p:sp>
      <p:pic>
        <p:nvPicPr>
          <p:cNvPr id="5" name="Picture 4" descr="13_03_Table.jpg"/>
          <p:cNvPicPr>
            <a:picLocks noChangeAspect="1"/>
          </p:cNvPicPr>
          <p:nvPr/>
        </p:nvPicPr>
        <p:blipFill>
          <a:blip r:embed="rId2"/>
          <a:srcRect b="6332"/>
          <a:stretch>
            <a:fillRect/>
          </a:stretch>
        </p:blipFill>
        <p:spPr>
          <a:xfrm>
            <a:off x="533400" y="3886200"/>
            <a:ext cx="7315200" cy="224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54471"/>
            <a:ext cx="5638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68980"/>
            <a:ext cx="6019800" cy="320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4763"/>
            <a:ext cx="7772400" cy="1143000"/>
          </a:xfrm>
        </p:spPr>
        <p:txBody>
          <a:bodyPr/>
          <a:lstStyle/>
          <a:p>
            <a:r>
              <a:rPr lang="en-US" altLang="en-US"/>
              <a:t>The van’t Hoff Factor (</a:t>
            </a:r>
            <a:r>
              <a:rPr lang="en-US" altLang="en-US" i="1"/>
              <a:t>i</a:t>
            </a:r>
            <a:r>
              <a:rPr lang="en-US" altLang="en-US"/>
              <a:t>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3048000"/>
          </a:xfrm>
        </p:spPr>
        <p:txBody>
          <a:bodyPr/>
          <a:lstStyle/>
          <a:p>
            <a:r>
              <a:rPr lang="en-US" altLang="en-US" sz="2800"/>
              <a:t>What is the van’t Hoff factor?</a:t>
            </a:r>
          </a:p>
          <a:p>
            <a:r>
              <a:rPr lang="en-US" altLang="en-US" sz="2800"/>
              <a:t>It takes into account dissociation in solution!</a:t>
            </a:r>
          </a:p>
          <a:p>
            <a:r>
              <a:rPr lang="en-US" altLang="en-US" sz="2800"/>
              <a:t>Theoretically, we get 2 particles when NaCl dissociates. So, </a:t>
            </a:r>
            <a:r>
              <a:rPr lang="en-US" altLang="en-US" sz="2800" i="1"/>
              <a:t>i</a:t>
            </a:r>
            <a:r>
              <a:rPr lang="en-US" altLang="en-US" sz="2800"/>
              <a:t> = 2.</a:t>
            </a:r>
          </a:p>
          <a:p>
            <a:r>
              <a:rPr lang="en-US" altLang="en-US" sz="2800"/>
              <a:t>In fact, the amount that particles remain together is dependent on the concentration of the solution.</a:t>
            </a:r>
          </a:p>
        </p:txBody>
      </p:sp>
      <p:pic>
        <p:nvPicPr>
          <p:cNvPr id="5" name="Picture 4" descr="13_04_Table.jpg"/>
          <p:cNvPicPr>
            <a:picLocks noChangeAspect="1"/>
          </p:cNvPicPr>
          <p:nvPr/>
        </p:nvPicPr>
        <p:blipFill>
          <a:blip r:embed="rId2"/>
          <a:srcRect b="3044"/>
          <a:stretch>
            <a:fillRect/>
          </a:stretch>
        </p:blipFill>
        <p:spPr>
          <a:xfrm>
            <a:off x="2133600" y="3962399"/>
            <a:ext cx="4876800" cy="260734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Osmosis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47725"/>
            <a:ext cx="8991600" cy="2817813"/>
          </a:xfrm>
        </p:spPr>
        <p:txBody>
          <a:bodyPr/>
          <a:lstStyle/>
          <a:p>
            <a:pPr eaLnBrk="1" hangingPunct="1"/>
            <a:r>
              <a:rPr lang="en-US" altLang="en-US" sz="2800"/>
              <a:t>Some substances form </a:t>
            </a:r>
            <a:r>
              <a:rPr lang="en-US" altLang="en-US" sz="2800" b="1"/>
              <a:t>semipermeable membranes</a:t>
            </a:r>
            <a:r>
              <a:rPr lang="en-US" altLang="en-US" sz="2800"/>
              <a:t>, allowing some smaller particles to pass through, but blocking larger particles.</a:t>
            </a:r>
          </a:p>
          <a:p>
            <a:pPr eaLnBrk="1" hangingPunct="1"/>
            <a:r>
              <a:rPr lang="en-US" altLang="en-US" sz="2800"/>
              <a:t>The net movement of solvent molecules from solution of low to high concentration across a semipermeable membrane is </a:t>
            </a:r>
            <a:r>
              <a:rPr lang="en-US" altLang="en-US" sz="2800" b="1"/>
              <a:t>osmosis</a:t>
            </a:r>
            <a:r>
              <a:rPr lang="en-US" altLang="en-US" sz="2800"/>
              <a:t>. The applied pressure to stop it is </a:t>
            </a:r>
            <a:r>
              <a:rPr lang="en-US" altLang="en-US" sz="2800" b="1"/>
              <a:t>osmotic pressure</a:t>
            </a:r>
            <a:r>
              <a:rPr lang="en-US" altLang="en-US" sz="2800"/>
              <a:t>.</a:t>
            </a:r>
          </a:p>
        </p:txBody>
      </p:sp>
      <p:pic>
        <p:nvPicPr>
          <p:cNvPr id="5" name="Picture 4" descr="13_22_Figure.jpg"/>
          <p:cNvPicPr>
            <a:picLocks noChangeAspect="1"/>
          </p:cNvPicPr>
          <p:nvPr/>
        </p:nvPicPr>
        <p:blipFill>
          <a:blip r:embed="rId3"/>
          <a:srcRect b="2929"/>
          <a:stretch>
            <a:fillRect/>
          </a:stretch>
        </p:blipFill>
        <p:spPr>
          <a:xfrm>
            <a:off x="2133600" y="4052534"/>
            <a:ext cx="4876800" cy="24244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Osmotic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Osmotic pressure is a colligative property.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  <a:endParaRPr lang="en-US" dirty="0"/>
          </a:p>
          <a:p>
            <a:pPr>
              <a:defRPr/>
            </a:pPr>
            <a:r>
              <a:rPr lang="en-US"/>
              <a:t>If </a:t>
            </a:r>
            <a:r>
              <a:rPr lang="en-US" dirty="0"/>
              <a:t>two solutions separated by a semipermeable membrane have the </a:t>
            </a:r>
            <a:r>
              <a:rPr lang="en-US" i="1" dirty="0"/>
              <a:t>same</a:t>
            </a:r>
            <a:r>
              <a:rPr lang="en-US" dirty="0"/>
              <a:t> osmotic pressure, no </a:t>
            </a:r>
            <a:r>
              <a:rPr lang="en-US"/>
              <a:t>osmosis </a:t>
            </a:r>
            <a:br>
              <a:rPr lang="en-US"/>
            </a:br>
            <a:r>
              <a:rPr lang="en-US"/>
              <a:t>will </a:t>
            </a:r>
            <a:r>
              <a:rPr lang="en-US" dirty="0"/>
              <a:t>occur.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14600"/>
            <a:ext cx="3671570" cy="88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Solutions &amp; Osmosis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 dirty="0"/>
              <a:t>Isotonic solutions: Same osmotic pressure; solvent passes the membrane at the same rate both ways.</a:t>
            </a:r>
          </a:p>
          <a:p>
            <a:pPr marL="514350" indent="-514350">
              <a:buFontTx/>
              <a:buAutoNum type="arabicParenR"/>
            </a:pPr>
            <a:r>
              <a:rPr lang="en-US" altLang="en-US" dirty="0"/>
              <a:t>Hypotonic solution: Lower osmotic pressure; solvent will leave this solution at a higher rate than it enters with.</a:t>
            </a:r>
          </a:p>
          <a:p>
            <a:pPr marL="514350" indent="-514350">
              <a:buFontTx/>
              <a:buAutoNum type="arabicParenR"/>
            </a:pPr>
            <a:r>
              <a:rPr lang="en-US" altLang="en-US" dirty="0"/>
              <a:t>Hypertonic solution: Higher osmotic pressure; solvent will enter this solution at a higher rate than it leaves with.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/>
              <a:t>Energetics of Solution Formation</a:t>
            </a:r>
          </a:p>
        </p:txBody>
      </p:sp>
      <p:pic>
        <p:nvPicPr>
          <p:cNvPr id="4" name="Picture 3" descr="13_03_Figure.jpg"/>
          <p:cNvPicPr>
            <a:picLocks noChangeAspect="1"/>
          </p:cNvPicPr>
          <p:nvPr/>
        </p:nvPicPr>
        <p:blipFill>
          <a:blip r:embed="rId3"/>
          <a:srcRect b="4469"/>
          <a:stretch>
            <a:fillRect/>
          </a:stretch>
        </p:blipFill>
        <p:spPr>
          <a:xfrm>
            <a:off x="304800" y="1219200"/>
            <a:ext cx="8534400" cy="4495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Osmosis and Blood Cells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2590800"/>
          </a:xfrm>
        </p:spPr>
        <p:txBody>
          <a:bodyPr/>
          <a:lstStyle/>
          <a:p>
            <a:r>
              <a:rPr lang="en-US" altLang="en-US" sz="2800" dirty="0"/>
              <a:t>Red blood cells have semipermeable membranes.</a:t>
            </a:r>
          </a:p>
          <a:p>
            <a:r>
              <a:rPr lang="en-US" altLang="en-US" sz="2800" dirty="0"/>
              <a:t>If stored in a hyp</a:t>
            </a:r>
            <a:r>
              <a:rPr lang="en-US" altLang="zh-CN" sz="2800" dirty="0"/>
              <a:t>er</a:t>
            </a:r>
            <a:r>
              <a:rPr lang="en-US" altLang="en-US" sz="2800" dirty="0"/>
              <a:t>tonic solution, they will shrivel as water leaves the cell; this is called </a:t>
            </a:r>
            <a:r>
              <a:rPr lang="en-US" altLang="en-US" sz="2800" b="1" dirty="0"/>
              <a:t>crenation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If stored in a hypotonic solution, they will grow until they burst; this is called </a:t>
            </a:r>
            <a:r>
              <a:rPr lang="en-US" altLang="en-US" sz="2800" b="1" dirty="0"/>
              <a:t>hemolysis</a:t>
            </a:r>
            <a:r>
              <a:rPr lang="en-US" altLang="en-US" sz="2800" dirty="0"/>
              <a:t>.</a:t>
            </a:r>
          </a:p>
        </p:txBody>
      </p:sp>
      <p:pic>
        <p:nvPicPr>
          <p:cNvPr id="5" name="Picture 4" descr="13_23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752600" y="3818164"/>
            <a:ext cx="5562600" cy="258263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rgbClr val="FF0000"/>
                </a:solidFill>
              </a:rPr>
              <a:t>Suspensions of particles </a:t>
            </a:r>
            <a:r>
              <a:rPr lang="en-US" altLang="en-US" sz="2800" dirty="0"/>
              <a:t>larger than individual ions or molecules, but too small to be settled out by gravity, are called </a:t>
            </a:r>
            <a:r>
              <a:rPr lang="en-US" altLang="en-US" sz="2800" b="1" dirty="0"/>
              <a:t>colloids</a:t>
            </a:r>
            <a:r>
              <a:rPr lang="en-US" altLang="en-US" sz="2800" dirty="0"/>
              <a:t>.</a:t>
            </a:r>
          </a:p>
        </p:txBody>
      </p:sp>
      <p:pic>
        <p:nvPicPr>
          <p:cNvPr id="5" name="Picture 4" descr="13_05_Table.jpg"/>
          <p:cNvPicPr>
            <a:picLocks noChangeAspect="1"/>
          </p:cNvPicPr>
          <p:nvPr/>
        </p:nvPicPr>
        <p:blipFill>
          <a:blip r:embed="rId3"/>
          <a:srcRect b="5078"/>
          <a:stretch>
            <a:fillRect/>
          </a:stretch>
        </p:blipFill>
        <p:spPr>
          <a:xfrm>
            <a:off x="877398" y="3048000"/>
            <a:ext cx="7199802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 and Biomolecules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44958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Some molecules have a polar, </a:t>
            </a:r>
            <a:r>
              <a:rPr lang="en-US" altLang="en-US" sz="2800" b="1"/>
              <a:t>hydrophilic</a:t>
            </a:r>
            <a:r>
              <a:rPr lang="en-US" altLang="en-US" sz="2800"/>
              <a:t> (</a:t>
            </a:r>
            <a:r>
              <a:rPr lang="en-US" altLang="en-US" sz="2800" i="1"/>
              <a:t>water-loving</a:t>
            </a:r>
            <a:r>
              <a:rPr lang="en-US" altLang="en-US" sz="2800"/>
              <a:t>) end and a nonpolar, </a:t>
            </a:r>
            <a:r>
              <a:rPr lang="en-US" altLang="en-US" sz="2800" b="1"/>
              <a:t>hydrophobic</a:t>
            </a:r>
            <a:r>
              <a:rPr lang="en-US" altLang="en-US" sz="2800"/>
              <a:t> (</a:t>
            </a:r>
            <a:r>
              <a:rPr lang="en-US" altLang="en-US" sz="2800" i="1"/>
              <a:t>water-fearing</a:t>
            </a:r>
            <a:r>
              <a:rPr lang="en-US" altLang="en-US" sz="2800"/>
              <a:t>) end.</a:t>
            </a:r>
          </a:p>
        </p:txBody>
      </p:sp>
      <p:pic>
        <p:nvPicPr>
          <p:cNvPr id="5" name="Picture 4" descr="13_2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773342" y="1295400"/>
            <a:ext cx="4064772" cy="4419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r>
              <a:rPr lang="en-US" altLang="en-US"/>
              <a:t>Stabilizing Colloids by Adsorption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514600"/>
          </a:xfrm>
        </p:spPr>
        <p:txBody>
          <a:bodyPr/>
          <a:lstStyle/>
          <a:p>
            <a:r>
              <a:rPr lang="en-US" altLang="en-US"/>
              <a:t>Ions can adhere to the surface of an otherwise hydrophobic colloid.</a:t>
            </a:r>
          </a:p>
          <a:p>
            <a:r>
              <a:rPr lang="en-US" altLang="en-US"/>
              <a:t>This allows it to interact with aqueous solution.</a:t>
            </a:r>
          </a:p>
        </p:txBody>
      </p:sp>
      <p:pic>
        <p:nvPicPr>
          <p:cNvPr id="5" name="Picture 4" descr="13_27_Figure.jpg"/>
          <p:cNvPicPr>
            <a:picLocks noChangeAspect="1"/>
          </p:cNvPicPr>
          <p:nvPr/>
        </p:nvPicPr>
        <p:blipFill>
          <a:blip r:embed="rId2"/>
          <a:srcRect b="2861"/>
          <a:stretch>
            <a:fillRect/>
          </a:stretch>
        </p:blipFill>
        <p:spPr>
          <a:xfrm>
            <a:off x="2819400" y="3733800"/>
            <a:ext cx="4712771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 in Biological Systems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38100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Colloids can aid in the emulsification of fats and oils in aqueous solutions.</a:t>
            </a:r>
          </a:p>
          <a:p>
            <a:pPr eaLnBrk="1" hangingPunct="1"/>
            <a:r>
              <a:rPr lang="en-US" altLang="en-US" sz="2800" dirty="0"/>
              <a:t>An emulsifier causes something that normally does </a:t>
            </a:r>
            <a:r>
              <a:rPr lang="en-US" altLang="en-US" sz="2800" i="1" dirty="0"/>
              <a:t>not</a:t>
            </a:r>
            <a:r>
              <a:rPr lang="en-US" altLang="en-US" sz="2800" dirty="0"/>
              <a:t> dissolve in a solvent to do so.</a:t>
            </a:r>
          </a:p>
        </p:txBody>
      </p:sp>
      <p:pic>
        <p:nvPicPr>
          <p:cNvPr id="5" name="Picture 4" descr="13_28_Figure.jpg"/>
          <p:cNvPicPr>
            <a:picLocks noChangeAspect="1"/>
          </p:cNvPicPr>
          <p:nvPr/>
        </p:nvPicPr>
        <p:blipFill>
          <a:blip r:embed="rId3"/>
          <a:srcRect b="3931"/>
          <a:stretch>
            <a:fillRect/>
          </a:stretch>
        </p:blipFill>
        <p:spPr>
          <a:xfrm>
            <a:off x="3810000" y="2209800"/>
            <a:ext cx="5123914" cy="28620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3048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 dirty="0">
                <a:solidFill>
                  <a:srgbClr val="000000"/>
                </a:solidFill>
              </a:rPr>
              <a:t>Chapter 14</a:t>
            </a:r>
            <a:br>
              <a:rPr lang="en-US" altLang="en-US" sz="3400" b="1" dirty="0">
                <a:solidFill>
                  <a:srgbClr val="000000"/>
                </a:solidFill>
              </a:rPr>
            </a:br>
            <a:br>
              <a:rPr lang="en-US" altLang="en-US" sz="3400" b="1" dirty="0">
                <a:solidFill>
                  <a:srgbClr val="000000"/>
                </a:solidFill>
              </a:rPr>
            </a:br>
            <a:r>
              <a:rPr lang="en-US" altLang="en-US" sz="3400" b="1" dirty="0">
                <a:solidFill>
                  <a:srgbClr val="000000"/>
                </a:solidFill>
              </a:rPr>
              <a:t>Chemical Kinetics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934200" cy="1371600"/>
          </a:xfrm>
        </p:spPr>
        <p:txBody>
          <a:bodyPr/>
          <a:lstStyle/>
          <a:p>
            <a:pPr eaLnBrk="1" hangingPunct="1"/>
            <a:r>
              <a:rPr lang="en-US" altLang="en-US"/>
              <a:t>Factors that Affect Reaction Rates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Physical state of the reactants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Reactant concentrations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Reaction temperature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Presence of a catalyst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/>
              <a:t>Physical State of the Reactants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more readily the reactants collide, the more rapidly they react.</a:t>
            </a:r>
          </a:p>
          <a:p>
            <a:pPr eaLnBrk="1" hangingPunct="1"/>
            <a:r>
              <a:rPr lang="en-US" altLang="en-US" dirty="0"/>
              <a:t>Homogeneous reactions are often faster.</a:t>
            </a:r>
          </a:p>
          <a:p>
            <a:pPr eaLnBrk="1" hangingPunct="1"/>
            <a:r>
              <a:rPr lang="en-US" altLang="en-US" dirty="0"/>
              <a:t>Heterogeneous reactions that involve solids are faster if the surface area is increased; i.e., a fine powder reacts faster than a pellet or tablet.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Reactant Concentrations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4876800" cy="4114800"/>
          </a:xfrm>
        </p:spPr>
        <p:txBody>
          <a:bodyPr/>
          <a:lstStyle/>
          <a:p>
            <a:pPr eaLnBrk="1" hangingPunct="1"/>
            <a:r>
              <a:rPr lang="en-US" altLang="en-US"/>
              <a:t>Increasing reactant concentration generally increases reaction rate.</a:t>
            </a:r>
          </a:p>
          <a:p>
            <a:pPr eaLnBrk="1" hangingPunct="1"/>
            <a:r>
              <a:rPr lang="en-US" altLang="en-US"/>
              <a:t>Since there are more molecules, more collisions occur.</a:t>
            </a:r>
          </a:p>
        </p:txBody>
      </p:sp>
      <p:pic>
        <p:nvPicPr>
          <p:cNvPr id="5" name="Picture 4" descr="14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864034" y="1143000"/>
            <a:ext cx="1603566" cy="5257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Temperature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/>
              <a:t>Reaction rate generally increases with increased temperature.</a:t>
            </a:r>
          </a:p>
          <a:p>
            <a:pPr eaLnBrk="1" hangingPunct="1"/>
            <a:r>
              <a:rPr lang="en-US" altLang="en-US"/>
              <a:t>Kinetic energy of molecules is related to temperature.</a:t>
            </a:r>
          </a:p>
          <a:p>
            <a:pPr eaLnBrk="1" hangingPunct="1"/>
            <a:r>
              <a:rPr lang="en-US" altLang="en-US"/>
              <a:t>At higher temperatures, molecules move more quickly, increasing numbers of collisions and the energy the molecules possess during the collisions.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Opposing Processes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/>
          <a:p>
            <a:r>
              <a:rPr lang="en-US" altLang="en-US"/>
              <a:t>The solution-making process and </a:t>
            </a:r>
            <a:r>
              <a:rPr lang="en-US" altLang="en-US" b="1"/>
              <a:t>crystallization</a:t>
            </a:r>
            <a:r>
              <a:rPr lang="en-US" altLang="en-US"/>
              <a:t> are opposing processes.</a:t>
            </a:r>
          </a:p>
          <a:p>
            <a:r>
              <a:rPr lang="en-US" altLang="en-US"/>
              <a:t> </a:t>
            </a:r>
          </a:p>
          <a:p>
            <a:r>
              <a:rPr lang="en-US" altLang="en-US"/>
              <a:t>When the rate of the opposing processes is equal, additional solute will not dissolve unless some crystallizes from solution. This is a </a:t>
            </a:r>
            <a:r>
              <a:rPr lang="en-US" altLang="en-US" b="1"/>
              <a:t>saturated </a:t>
            </a:r>
            <a:r>
              <a:rPr lang="en-US" altLang="en-US"/>
              <a:t>solution.</a:t>
            </a:r>
          </a:p>
          <a:p>
            <a:r>
              <a:rPr lang="en-US" altLang="en-US"/>
              <a:t>If we have not yet reached the amount that will result in crystallization, we have an </a:t>
            </a:r>
            <a:r>
              <a:rPr lang="en-US" altLang="en-US" b="1"/>
              <a:t>unsaturated</a:t>
            </a:r>
            <a:r>
              <a:rPr lang="en-US" altLang="en-US"/>
              <a:t> 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7425"/>
            <a:ext cx="3441700" cy="514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Presence of a Catalyst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/>
              <a:t>Catalysts affect rate without being in the overall balanced equation.</a:t>
            </a:r>
          </a:p>
          <a:p>
            <a:pPr eaLnBrk="1" hangingPunct="1"/>
            <a:r>
              <a:rPr lang="en-US" altLang="en-US"/>
              <a:t>Catalysts affect the kinds of collisions, changing the mechanism (individual reactions that are part of the pathway from reactants to products).</a:t>
            </a:r>
          </a:p>
          <a:p>
            <a:pPr eaLnBrk="1" hangingPunct="1"/>
            <a:r>
              <a:rPr lang="en-US" altLang="en-US"/>
              <a:t>Catalysts are critical in many biological reactions.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Reaction Rate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696200" cy="5257800"/>
          </a:xfrm>
        </p:spPr>
        <p:txBody>
          <a:bodyPr/>
          <a:lstStyle/>
          <a:p>
            <a:r>
              <a:rPr lang="en-US" altLang="en-US" b="1"/>
              <a:t>Rate</a:t>
            </a:r>
            <a:r>
              <a:rPr lang="en-US" altLang="en-US"/>
              <a:t> is a change in concentration over a time period:  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>
                <a:cs typeface="Arial" charset="0"/>
              </a:rPr>
              <a:t>[ ]/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 i="1">
                <a:cs typeface="Arial" charset="0"/>
              </a:rPr>
              <a:t>t</a:t>
            </a:r>
            <a:r>
              <a:rPr lang="en-US" altLang="en-US">
                <a:cs typeface="Arial" charset="0"/>
              </a:rPr>
              <a:t>.</a:t>
            </a:r>
          </a:p>
          <a:p>
            <a:r>
              <a:rPr lang="el-GR" altLang="en-US">
                <a:cs typeface="Arial" charset="0"/>
              </a:rPr>
              <a:t>Δ</a:t>
            </a:r>
            <a:r>
              <a:rPr lang="en-US" altLang="en-US">
                <a:cs typeface="Arial" charset="0"/>
              </a:rPr>
              <a:t> means “change in.”</a:t>
            </a:r>
          </a:p>
          <a:p>
            <a:r>
              <a:rPr lang="en-US" altLang="en-US">
                <a:cs typeface="Arial" charset="0"/>
              </a:rPr>
              <a:t>[ ] means molar concentration.</a:t>
            </a:r>
          </a:p>
          <a:p>
            <a:r>
              <a:rPr lang="en-US" altLang="en-US" i="1">
                <a:cs typeface="Arial" charset="0"/>
              </a:rPr>
              <a:t>t</a:t>
            </a:r>
            <a:r>
              <a:rPr lang="en-US" altLang="en-US">
                <a:cs typeface="Arial" charset="0"/>
              </a:rPr>
              <a:t> represents time.</a:t>
            </a:r>
          </a:p>
          <a:p>
            <a:r>
              <a:rPr lang="en-US" altLang="en-US">
                <a:cs typeface="Arial" charset="0"/>
              </a:rPr>
              <a:t>Types of rate measured: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average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instantaneous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>
                <a:cs typeface="Arial" charset="0"/>
              </a:rPr>
              <a:t>initial rate</a:t>
            </a:r>
            <a:endParaRPr lang="en-US" altLang="en-US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Following Reaction Rates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38800" y="2209800"/>
            <a:ext cx="35052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Rate of a reaction is measured using the concentration of a reactant or a product over time.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In this example, [C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Cl] is followed.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Following Reaction Rates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62600" y="2209800"/>
            <a:ext cx="35814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The average rate is calculated by the –(change in [C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Cl]) </a:t>
            </a:r>
            <a:r>
              <a:rPr lang="en-US" altLang="en-US" sz="2800">
                <a:cs typeface="Arial" charset="0"/>
              </a:rPr>
              <a:t>÷</a:t>
            </a:r>
            <a:r>
              <a:rPr lang="en-US" altLang="en-US" sz="2800"/>
              <a:t> (change in time).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The table shows the average rate for a variety of time intervals.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/>
              <a:t>Plotting Rate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183188" cy="5562600"/>
          </a:xfrm>
        </p:spPr>
        <p:txBody>
          <a:bodyPr/>
          <a:lstStyle/>
          <a:p>
            <a:r>
              <a:rPr lang="en-US" altLang="en-US" sz="2800"/>
              <a:t>A plot of the data gives more information about rate.</a:t>
            </a:r>
          </a:p>
          <a:p>
            <a:r>
              <a:rPr lang="en-US" altLang="en-US" sz="2800"/>
              <a:t>The slope of the curve at one point in time gives the </a:t>
            </a:r>
            <a:r>
              <a:rPr lang="en-US" altLang="en-US" sz="2800" b="1"/>
              <a:t>instantaneous rate</a:t>
            </a:r>
            <a:r>
              <a:rPr lang="en-US" altLang="en-US" sz="2800"/>
              <a:t>.</a:t>
            </a:r>
            <a:endParaRPr lang="en-US" altLang="en-US" sz="2800" b="1"/>
          </a:p>
          <a:p>
            <a:r>
              <a:rPr lang="en-US" altLang="en-US" sz="2800"/>
              <a:t>The instantaneous rate at time zero is called the </a:t>
            </a:r>
            <a:r>
              <a:rPr lang="en-US" altLang="en-US" sz="2800" b="1"/>
              <a:t>initial rate</a:t>
            </a:r>
            <a:r>
              <a:rPr lang="en-US" altLang="en-US" sz="2800"/>
              <a:t>; this is often the rate of interest to chemists.</a:t>
            </a:r>
          </a:p>
          <a:p>
            <a:r>
              <a:rPr lang="en-US" altLang="en-US" sz="2800"/>
              <a:t>This figure shows instantaneous and initial rate of the earlier example.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405438" y="5334000"/>
            <a:ext cx="2824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rgbClr val="00197D"/>
                </a:solidFill>
              </a:rPr>
              <a:t>Note: Reactions typically slow down over time!</a:t>
            </a:r>
          </a:p>
        </p:txBody>
      </p:sp>
      <p:pic>
        <p:nvPicPr>
          <p:cNvPr id="6" name="Picture 5" descr="14_0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638800" y="1295400"/>
            <a:ext cx="3183025" cy="342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Relative Rates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343400"/>
          </a:xfrm>
        </p:spPr>
        <p:txBody>
          <a:bodyPr/>
          <a:lstStyle/>
          <a:p>
            <a:r>
              <a:rPr lang="en-US" altLang="en-US" sz="2800"/>
              <a:t>As was said, rates are followed using a reactant </a:t>
            </a:r>
            <a:r>
              <a:rPr lang="en-US" altLang="en-US" sz="2800" i="1"/>
              <a:t>or</a:t>
            </a:r>
            <a:r>
              <a:rPr lang="en-US" altLang="en-US" sz="2800"/>
              <a:t> a product. Does this give the same rate for each reactant and product?</a:t>
            </a:r>
          </a:p>
          <a:p>
            <a:r>
              <a:rPr lang="en-US" altLang="en-US" sz="2800"/>
              <a:t>Rate is dependent on stoichiometry.</a:t>
            </a:r>
          </a:p>
          <a:p>
            <a:r>
              <a:rPr lang="en-US" altLang="en-US" sz="2800"/>
              <a:t>If we followed </a:t>
            </a:r>
            <a:r>
              <a:rPr lang="en-US" altLang="en-US" sz="2800" i="1"/>
              <a:t>use </a:t>
            </a:r>
            <a:r>
              <a:rPr lang="en-US" altLang="en-US" sz="2800"/>
              <a:t>of 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Cl and compared it to </a:t>
            </a:r>
            <a:r>
              <a:rPr lang="en-US" altLang="en-US" sz="2800" i="1"/>
              <a:t>production</a:t>
            </a:r>
            <a:r>
              <a:rPr lang="en-US" altLang="en-US" sz="2800"/>
              <a:t> of C</a:t>
            </a:r>
            <a:r>
              <a:rPr lang="en-US" altLang="en-US" sz="2800" baseline="-25000"/>
              <a:t>4</a:t>
            </a:r>
            <a:r>
              <a:rPr lang="en-US" altLang="en-US" sz="2800"/>
              <a:t>H</a:t>
            </a:r>
            <a:r>
              <a:rPr lang="en-US" altLang="en-US" sz="2800" baseline="-25000"/>
              <a:t>9</a:t>
            </a:r>
            <a:r>
              <a:rPr lang="en-US" altLang="en-US" sz="2800"/>
              <a:t>OH, the values would be the same. Note that the </a:t>
            </a:r>
            <a:r>
              <a:rPr lang="en-US" altLang="en-US" sz="2800" i="1"/>
              <a:t>change </a:t>
            </a:r>
            <a:r>
              <a:rPr lang="en-US" altLang="en-US" sz="2800"/>
              <a:t>would have opposite signs—one goes down in value, the other goes 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12" y="5010778"/>
            <a:ext cx="5822950" cy="844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14400"/>
          </a:xfrm>
        </p:spPr>
        <p:txBody>
          <a:bodyPr/>
          <a:lstStyle/>
          <a:p>
            <a:r>
              <a:rPr lang="en-US" altLang="en-US"/>
              <a:t>Relative Rates and Stoichiometry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2672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if the equation is </a:t>
            </a:r>
            <a:r>
              <a:rPr lang="en-US" i="1" dirty="0"/>
              <a:t>not</a:t>
            </a:r>
            <a:r>
              <a:rPr lang="en-US" dirty="0"/>
              <a:t> 1:1?</a:t>
            </a:r>
          </a:p>
          <a:p>
            <a:pPr>
              <a:defRPr/>
            </a:pPr>
            <a:r>
              <a:rPr lang="en-US" dirty="0"/>
              <a:t>What will the relative rates be for: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2 </a:t>
            </a:r>
            <a:r>
              <a:rPr lang="en-US" dirty="0" err="1"/>
              <a:t>O</a:t>
            </a:r>
            <a:r>
              <a:rPr lang="en-US" baseline="-25000" dirty="0" err="1"/>
              <a:t>3</a:t>
            </a:r>
            <a:r>
              <a:rPr lang="en-US" dirty="0"/>
              <a:t> (g)  </a:t>
            </a:r>
            <a:r>
              <a:rPr lang="en-US" dirty="0">
                <a:cs typeface="Arial"/>
              </a:rPr>
              <a:t>→  3 </a:t>
            </a:r>
            <a:r>
              <a:rPr lang="en-US" dirty="0" err="1">
                <a:cs typeface="Arial"/>
              </a:rPr>
              <a:t>O</a:t>
            </a:r>
            <a:r>
              <a:rPr lang="en-US" baseline="-25000" dirty="0" err="1">
                <a:cs typeface="Arial"/>
              </a:rPr>
              <a:t>2</a:t>
            </a:r>
            <a:r>
              <a:rPr lang="en-US" dirty="0">
                <a:cs typeface="Arial"/>
              </a:rPr>
              <a:t> (</a:t>
            </a:r>
            <a:r>
              <a:rPr lang="en-US">
                <a:cs typeface="Arial"/>
              </a:rPr>
              <a:t>g)</a:t>
            </a:r>
            <a:endParaRPr lang="en-US" dirty="0"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657600"/>
            <a:ext cx="4445000" cy="844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Determining Concentration Effect on Rate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/>
              <a:t>How do we determine what effect the concentration of each reactant has on the rate of the reaction?</a:t>
            </a:r>
          </a:p>
          <a:p>
            <a:pPr eaLnBrk="1" hangingPunct="1"/>
            <a:r>
              <a:rPr lang="en-US" altLang="en-US"/>
              <a:t>We keep every concentration constant </a:t>
            </a:r>
            <a:r>
              <a:rPr lang="en-US" altLang="en-US" i="1"/>
              <a:t>except</a:t>
            </a:r>
            <a:r>
              <a:rPr lang="en-US" altLang="en-US"/>
              <a:t> for one reactant and see what happens to the rate. </a:t>
            </a:r>
            <a:r>
              <a:rPr lang="en-US" altLang="en-US" i="1"/>
              <a:t>Then</a:t>
            </a:r>
            <a:r>
              <a:rPr lang="en-US" altLang="en-US"/>
              <a:t>, we change a different reactant. We do this until we have seen how </a:t>
            </a:r>
            <a:r>
              <a:rPr lang="en-US" altLang="en-US" i="1"/>
              <a:t>each</a:t>
            </a:r>
            <a:r>
              <a:rPr lang="en-US" altLang="en-US"/>
              <a:t> reactant has affected the rate.	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/>
              <a:t>An Example of How Concentration Affects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46200"/>
            <a:ext cx="8458200" cy="3124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Experiments 1–3 show how 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 affects rate.</a:t>
            </a:r>
          </a:p>
          <a:p>
            <a:pPr>
              <a:defRPr/>
            </a:pPr>
            <a:r>
              <a:rPr lang="en-US" sz="2800" dirty="0"/>
              <a:t>Experiments 4–6 show how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 affects rate.</a:t>
            </a:r>
          </a:p>
          <a:p>
            <a:pPr>
              <a:defRPr/>
            </a:pPr>
            <a:r>
              <a:rPr lang="en-US" sz="2800" dirty="0"/>
              <a:t>Result: The </a:t>
            </a:r>
            <a:r>
              <a:rPr lang="en-US" sz="2800" b="1" dirty="0"/>
              <a:t>rate law</a:t>
            </a:r>
            <a:r>
              <a:rPr lang="en-US" sz="2800" dirty="0"/>
              <a:t>, which shows the relationship between rate and concentration for all reactants:</a:t>
            </a:r>
          </a:p>
          <a:p>
            <a:pPr marL="0" indent="0">
              <a:buFontTx/>
              <a:buNone/>
              <a:defRPr/>
            </a:pPr>
            <a:r>
              <a:rPr lang="en-US" sz="2800" b="1" dirty="0"/>
              <a:t>		</a:t>
            </a:r>
            <a:r>
              <a:rPr lang="en-US" sz="2800" dirty="0"/>
              <a:t>Rate = k 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</a:t>
            </a:r>
            <a:endParaRPr lang="en-US" sz="2800" b="1" dirty="0"/>
          </a:p>
        </p:txBody>
      </p:sp>
      <p:pic>
        <p:nvPicPr>
          <p:cNvPr id="5" name="Picture 4" descr="14_02_Tabl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2438400" y="4419600"/>
            <a:ext cx="4267200" cy="191414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36D673-FB08-4AC1-A1E9-4B20C5BC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1"/>
            <a:ext cx="6934199" cy="62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225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Solubility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257800"/>
          </a:xfrm>
        </p:spPr>
        <p:txBody>
          <a:bodyPr/>
          <a:lstStyle/>
          <a:p>
            <a:r>
              <a:rPr lang="en-US" altLang="en-US" b="1"/>
              <a:t>Solubility</a:t>
            </a:r>
            <a:r>
              <a:rPr lang="en-US" altLang="en-US"/>
              <a:t> is the maximum amount of solute that can dissolve in a given amount of solvent at a given temperature.</a:t>
            </a:r>
          </a:p>
          <a:p>
            <a:r>
              <a:rPr lang="en-US" altLang="en-US"/>
              <a:t>Saturated solutions have that amount of solute dissolved.</a:t>
            </a:r>
          </a:p>
          <a:p>
            <a:r>
              <a:rPr lang="en-US" altLang="en-US"/>
              <a:t>Unsaturated solutions have any amount of solute </a:t>
            </a:r>
            <a:r>
              <a:rPr lang="en-US" altLang="en-US" i="1"/>
              <a:t>less</a:t>
            </a:r>
            <a:r>
              <a:rPr lang="en-US" altLang="en-US"/>
              <a:t> than the maximum amount dissolved in solution.</a:t>
            </a:r>
          </a:p>
          <a:p>
            <a:r>
              <a:rPr lang="en-US" altLang="en-US"/>
              <a:t>Surprisingly, there is one more type of solution.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More about Rate Law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4750"/>
            <a:ext cx="84582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The exponents tell the </a:t>
            </a:r>
            <a:r>
              <a:rPr lang="en-US" altLang="en-US" sz="2800" b="1" dirty="0"/>
              <a:t>order</a:t>
            </a:r>
            <a:r>
              <a:rPr lang="en-US" altLang="en-US" sz="2800" dirty="0"/>
              <a:t> of the reaction with respect to each reactant.</a:t>
            </a:r>
          </a:p>
          <a:p>
            <a:pPr eaLnBrk="1" hangingPunct="1">
              <a:defRPr/>
            </a:pPr>
            <a:r>
              <a:rPr lang="en-US" altLang="en-US" sz="2800" dirty="0"/>
              <a:t>In our example from the last slide: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sz="2800" dirty="0"/>
              <a:t>Rate = </a:t>
            </a:r>
            <a:r>
              <a:rPr lang="en-US" sz="2800" i="1" dirty="0"/>
              <a:t>k </a:t>
            </a:r>
            <a:r>
              <a:rPr lang="en-US" sz="2800" dirty="0"/>
              <a:t>[NH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]</a:t>
            </a:r>
            <a:r>
              <a:rPr lang="en-US" sz="2800" baseline="30000" dirty="0"/>
              <a:t>m</a:t>
            </a:r>
            <a:r>
              <a:rPr lang="en-US" sz="2800" dirty="0"/>
              <a:t> [NO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]</a:t>
            </a:r>
            <a:r>
              <a:rPr lang="en-US" sz="2800" baseline="30000" dirty="0"/>
              <a:t>n</a:t>
            </a:r>
            <a:endParaRPr lang="en-US" sz="2800" b="1" baseline="30000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The order with respect to each reactant is 1. (It is </a:t>
            </a:r>
            <a:r>
              <a:rPr lang="en-US" altLang="en-US" sz="2800" i="1" dirty="0"/>
              <a:t>first order </a:t>
            </a:r>
            <a:r>
              <a:rPr lang="en-US" altLang="en-US" sz="2800" dirty="0"/>
              <a:t>in </a:t>
            </a:r>
            <a:r>
              <a:rPr lang="en-US" sz="2800" dirty="0"/>
              <a:t>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 and NO</a:t>
            </a:r>
            <a:r>
              <a:rPr lang="en-US" sz="2800" baseline="-25000" dirty="0"/>
              <a:t>2</a:t>
            </a:r>
            <a:r>
              <a:rPr lang="en-US" sz="2800" baseline="30000" dirty="0"/>
              <a:t>−</a:t>
            </a:r>
            <a:r>
              <a:rPr lang="en-US" sz="2800" dirty="0"/>
              <a:t>.)</a:t>
            </a:r>
            <a:endParaRPr lang="en-US" sz="2800" b="1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The </a:t>
            </a:r>
            <a:r>
              <a:rPr lang="en-US" altLang="en-US" sz="2800" i="1" dirty="0"/>
              <a:t>reaction</a:t>
            </a:r>
            <a:r>
              <a:rPr lang="en-US" altLang="en-US" sz="2800" dirty="0"/>
              <a:t> is </a:t>
            </a:r>
            <a:r>
              <a:rPr lang="en-US" altLang="en-US" sz="2800" i="1" dirty="0"/>
              <a:t>second order</a:t>
            </a:r>
            <a:r>
              <a:rPr lang="en-US" altLang="en-US" sz="2800" dirty="0"/>
              <a:t> (1 + 1 = 2; we just add up all of the reactants’ orders to get the reaction’s order).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/>
              <a:t>What is </a:t>
            </a:r>
            <a:r>
              <a:rPr lang="en-US" altLang="en-US" sz="2800" i="1" dirty="0"/>
              <a:t>k</a:t>
            </a:r>
            <a:r>
              <a:rPr lang="en-US" altLang="en-US" sz="2800" dirty="0"/>
              <a:t>? It is the </a:t>
            </a:r>
            <a:r>
              <a:rPr lang="en-US" altLang="en-US" sz="2800" b="1" dirty="0"/>
              <a:t>rate constant</a:t>
            </a:r>
            <a:r>
              <a:rPr lang="en-US" altLang="en-US" sz="2800" dirty="0"/>
              <a:t>. It is a temperature-dependent quantity.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rates depend </a:t>
            </a:r>
            <a:r>
              <a:rPr lang="en-US" i="1" dirty="0"/>
              <a:t>only</a:t>
            </a:r>
            <a:r>
              <a:rPr lang="en-US" dirty="0"/>
              <a:t> on one reactant to the first power.</a:t>
            </a:r>
          </a:p>
          <a:p>
            <a:pPr>
              <a:defRPr/>
            </a:pPr>
            <a:r>
              <a:rPr lang="en-US" dirty="0"/>
              <a:t>These are </a:t>
            </a:r>
            <a:r>
              <a:rPr lang="en-US" i="1" dirty="0"/>
              <a:t>first order</a:t>
            </a:r>
            <a:r>
              <a:rPr lang="en-US" dirty="0"/>
              <a:t> reactions.</a:t>
            </a:r>
          </a:p>
          <a:p>
            <a:pPr>
              <a:defRPr/>
            </a:pPr>
            <a:r>
              <a:rPr lang="en-US" dirty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[A]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5815013" cy="1524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Relating k to [A] in a First Order Reaction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rate = 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[</a:t>
            </a:r>
            <a:r>
              <a:rPr lang="en-US" altLang="en-US" i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]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rate = −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So: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</a:t>
            </a:r>
            <a:r>
              <a:rPr lang="en-US" altLang="en-US" dirty="0">
                <a:solidFill>
                  <a:srgbClr val="000000"/>
                </a:solidFill>
              </a:rPr>
              <a:t>−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Rearrange to: 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</a:t>
            </a:r>
            <a:r>
              <a:rPr lang="en-US" altLang="en-US" dirty="0">
                <a:solidFill>
                  <a:srgbClr val="000000"/>
                </a:solidFill>
              </a:rPr>
              <a:t>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l-GR" altLang="en-US" dirty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Integrate: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([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)  =  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Rearrange: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− k t  +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Note:  this follows the equation of a line: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=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b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So, a plot of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vs.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is linear.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  <p:bldP spid="7475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Example:  Conversion of Methyl Isonitrile to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2743200"/>
          </a:xfrm>
        </p:spPr>
        <p:txBody>
          <a:bodyPr/>
          <a:lstStyle/>
          <a:p>
            <a:pPr>
              <a:defRPr/>
            </a:pPr>
            <a:r>
              <a:rPr lang="en-US" dirty="0"/>
              <a:t>The 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CH</a:t>
            </a:r>
            <a:r>
              <a:rPr lang="en-US" baseline="-25000" dirty="0" err="1"/>
              <a:t>3</a:t>
            </a:r>
            <a:r>
              <a:rPr lang="en-US" dirty="0" err="1"/>
              <a:t>NC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</a:t>
            </a:r>
            <a:r>
              <a:rPr lang="en-US" dirty="0" err="1">
                <a:cs typeface="Arial"/>
              </a:rPr>
              <a:t>CH</a:t>
            </a:r>
            <a:r>
              <a:rPr lang="en-US" baseline="-25000" dirty="0" err="1">
                <a:cs typeface="Arial"/>
              </a:rPr>
              <a:t>3</a:t>
            </a:r>
            <a:r>
              <a:rPr lang="en-US" dirty="0" err="1">
                <a:cs typeface="Arial"/>
              </a:rPr>
              <a:t>CN</a:t>
            </a:r>
            <a:endParaRPr lang="en-US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/>
              </a:rPr>
              <a:t>It is first order.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Arial"/>
              </a:rPr>
              <a:t>	Rate = </a:t>
            </a:r>
            <a:r>
              <a:rPr lang="en-US" i="1" dirty="0">
                <a:cs typeface="Arial"/>
              </a:rPr>
              <a:t>k</a:t>
            </a:r>
            <a:r>
              <a:rPr lang="en-US" dirty="0">
                <a:cs typeface="Arial"/>
              </a:rPr>
              <a:t> [</a:t>
            </a:r>
            <a:r>
              <a:rPr lang="en-US" dirty="0" err="1"/>
              <a:t>CH</a:t>
            </a:r>
            <a:r>
              <a:rPr lang="en-US" baseline="-25000" dirty="0" err="1"/>
              <a:t>3</a:t>
            </a:r>
            <a:r>
              <a:rPr lang="en-US" dirty="0" err="1"/>
              <a:t>NC</a:t>
            </a:r>
            <a:r>
              <a:rPr lang="en-US" dirty="0"/>
              <a:t>]</a:t>
            </a:r>
          </a:p>
        </p:txBody>
      </p:sp>
      <p:pic>
        <p:nvPicPr>
          <p:cNvPr id="5" name="Picture 4" descr="14_08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904999" y="3886200"/>
            <a:ext cx="5708629" cy="2438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the Rate Constant, </a:t>
            </a:r>
            <a:r>
              <a:rPr lang="en-US" altLang="en-US" i="1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Besides using the rate law, we can find the rate constant from the plot of </a:t>
            </a:r>
            <a:r>
              <a:rPr lang="en-US" dirty="0" err="1"/>
              <a:t>ln</a:t>
            </a:r>
            <a:r>
              <a:rPr lang="en-US" dirty="0"/>
              <a:t> [</a:t>
            </a:r>
            <a:r>
              <a:rPr lang="en-US" i="1" dirty="0"/>
              <a:t>A</a:t>
            </a:r>
            <a:r>
              <a:rPr lang="en-US" dirty="0"/>
              <a:t>] vs.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Remember the integrated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dirty="0" err="1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endParaRPr lang="en-US" alt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Times New Roman" pitchFamily="18" charset="0"/>
              </a:rPr>
              <a:t>The plot will give a line. Its slope will equal −</a:t>
            </a:r>
            <a:r>
              <a:rPr lang="en-US" i="1" dirty="0">
                <a:cs typeface="Times New Roman" pitchFamily="18" charset="0"/>
              </a:rPr>
              <a:t>k</a:t>
            </a:r>
            <a:r>
              <a:rPr lang="en-US" dirty="0">
                <a:cs typeface="Times New Roman" pitchFamily="18" charset="0"/>
              </a:rPr>
              <a:t>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Half-life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5943600" cy="5181600"/>
          </a:xfrm>
        </p:spPr>
        <p:txBody>
          <a:bodyPr/>
          <a:lstStyle/>
          <a:p>
            <a:pPr eaLnBrk="1" hangingPunct="1"/>
            <a:r>
              <a:rPr lang="en-US" altLang="en-US" dirty="0"/>
              <a:t>Definition: The amount of time it takes for one-half of a reactant to be used up in a chemical reaction.</a:t>
            </a:r>
          </a:p>
          <a:p>
            <a:pPr eaLnBrk="1" hangingPunct="1"/>
            <a:r>
              <a:rPr lang="en-US" altLang="en-US" dirty="0"/>
              <a:t>First Order Reaction: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[</a:t>
            </a:r>
            <a:r>
              <a:rPr lang="en-US" altLang="en-US" i="1" dirty="0"/>
              <a:t>A</a:t>
            </a:r>
            <a:r>
              <a:rPr lang="en-US" altLang="en-US" dirty="0"/>
              <a:t>]  =  − </a:t>
            </a:r>
            <a:r>
              <a:rPr lang="en-US" altLang="en-US" i="1" dirty="0"/>
              <a:t>k t</a:t>
            </a:r>
            <a:r>
              <a:rPr lang="en-US" altLang="en-US" dirty="0"/>
              <a:t>  + 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=  −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i="1" dirty="0"/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/>
              <a:t>  +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− 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+  ln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  = 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endParaRPr lang="en-US" altLang="en-US" dirty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/>
              <a:t>ln ([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 </a:t>
            </a:r>
            <a:r>
              <a:rPr lang="en-US" altLang="en-US" dirty="0"/>
              <a:t>/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-25000" dirty="0"/>
              <a:t>o</a:t>
            </a:r>
            <a:r>
              <a:rPr lang="en-US" altLang="en-US" dirty="0"/>
              <a:t>/2)  = 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dirty="0">
                <a:cs typeface="Arial" charset="0"/>
              </a:rPr>
              <a:t>ln 2  = </a:t>
            </a:r>
            <a:r>
              <a:rPr lang="en-US" altLang="en-US" i="1" dirty="0"/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  or </a:t>
            </a:r>
            <a:r>
              <a:rPr lang="en-US" altLang="en-US" i="1" dirty="0"/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= 0.693/</a:t>
            </a:r>
            <a:r>
              <a:rPr lang="en-US" altLang="en-US" i="1" dirty="0">
                <a:cs typeface="Arial" charset="0"/>
              </a:rPr>
              <a:t>k</a:t>
            </a:r>
            <a:r>
              <a:rPr lang="en-US" altLang="en-US" dirty="0">
                <a:cs typeface="Arial" charset="0"/>
              </a:rPr>
              <a:t> </a:t>
            </a:r>
          </a:p>
        </p:txBody>
      </p:sp>
      <p:pic>
        <p:nvPicPr>
          <p:cNvPr id="5" name="Picture 4" descr="14_1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822937"/>
            <a:ext cx="3213149" cy="28252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rates depend </a:t>
            </a:r>
            <a:r>
              <a:rPr lang="en-US" i="1" dirty="0"/>
              <a:t>only </a:t>
            </a:r>
            <a:r>
              <a:rPr lang="en-US" dirty="0"/>
              <a:t>on a reactant to the second power.</a:t>
            </a:r>
          </a:p>
          <a:p>
            <a:pPr>
              <a:defRPr/>
            </a:pPr>
            <a:r>
              <a:rPr lang="en-US" dirty="0"/>
              <a:t>These are </a:t>
            </a:r>
            <a:r>
              <a:rPr lang="en-US" i="1" dirty="0"/>
              <a:t>second order</a:t>
            </a:r>
            <a:r>
              <a:rPr lang="en-US" dirty="0"/>
              <a:t> reactions.</a:t>
            </a:r>
          </a:p>
          <a:p>
            <a:pPr>
              <a:defRPr/>
            </a:pPr>
            <a:r>
              <a:rPr lang="en-US" dirty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[</a:t>
            </a:r>
            <a:r>
              <a:rPr lang="en-US" i="1" dirty="0"/>
              <a:t>A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491413" cy="1371600"/>
          </a:xfrm>
        </p:spPr>
        <p:txBody>
          <a:bodyPr/>
          <a:lstStyle/>
          <a:p>
            <a:pPr eaLnBrk="1" hangingPunct="1"/>
            <a:r>
              <a:rPr lang="en-US" altLang="en-US" sz="4000"/>
              <a:t>Solving the Second Order Reaction for </a:t>
            </a:r>
            <a:r>
              <a:rPr lang="en-US" altLang="en-US" sz="4000" i="1"/>
              <a:t>A</a:t>
            </a:r>
            <a:r>
              <a:rPr lang="en-US" altLang="en-US" sz="4000"/>
              <a:t>  </a:t>
            </a:r>
            <a:r>
              <a:rPr lang="en-US" altLang="en-US" sz="4000">
                <a:cs typeface="Times New Roman" pitchFamily="18" charset="0"/>
              </a:rPr>
              <a:t>→  Products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rate = </a:t>
            </a:r>
            <a:r>
              <a:rPr lang="en-US" altLang="en-US" i="1" dirty="0"/>
              <a:t>k</a:t>
            </a:r>
            <a:r>
              <a:rPr lang="en-US" altLang="en-US" dirty="0"/>
              <a:t>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30000" dirty="0"/>
              <a:t>2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rate = −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So, </a:t>
            </a:r>
            <a:r>
              <a:rPr lang="en-US" altLang="en-US" i="1" dirty="0"/>
              <a:t>k</a:t>
            </a:r>
            <a:r>
              <a:rPr lang="en-US" altLang="en-US" dirty="0"/>
              <a:t> [</a:t>
            </a:r>
            <a:r>
              <a:rPr lang="en-US" altLang="en-US" i="1" dirty="0"/>
              <a:t>A</a:t>
            </a:r>
            <a:r>
              <a:rPr lang="en-US" altLang="en-US" dirty="0"/>
              <a:t>]</a:t>
            </a:r>
            <a:r>
              <a:rPr lang="en-US" altLang="en-US" baseline="30000" dirty="0"/>
              <a:t>2</a:t>
            </a:r>
            <a:r>
              <a:rPr lang="en-US" altLang="en-US" dirty="0"/>
              <a:t> = −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Rearranging: </a:t>
            </a:r>
            <a:r>
              <a:rPr lang="en-US" altLang="en-US" dirty="0"/>
              <a:t>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/ 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30000" dirty="0">
                <a:cs typeface="Times New Roman" pitchFamily="18" charset="0"/>
              </a:rPr>
              <a:t>2</a:t>
            </a:r>
            <a:r>
              <a:rPr lang="en-US" altLang="en-US" dirty="0">
                <a:cs typeface="Times New Roman" pitchFamily="18" charset="0"/>
              </a:rPr>
              <a:t>  =  − </a:t>
            </a:r>
            <a:r>
              <a:rPr lang="en-US" altLang="en-US" i="1" dirty="0">
                <a:cs typeface="Times New Roman" pitchFamily="18" charset="0"/>
              </a:rPr>
              <a:t>k</a:t>
            </a:r>
            <a:r>
              <a:rPr lang="en-US" altLang="en-US" dirty="0">
                <a:cs typeface="Times New Roman" pitchFamily="18" charset="0"/>
              </a:rPr>
              <a:t>  </a:t>
            </a:r>
            <a:r>
              <a:rPr lang="el-GR" altLang="en-US" dirty="0">
                <a:cs typeface="Times New Roman" pitchFamily="18" charset="0"/>
              </a:rPr>
              <a:t>Δ</a:t>
            </a:r>
            <a:r>
              <a:rPr lang="en-US" altLang="en-US" dirty="0">
                <a:cs typeface="Times New Roman" pitchFamily="18" charset="0"/>
              </a:rPr>
              <a:t> </a:t>
            </a:r>
            <a:r>
              <a:rPr lang="en-US" altLang="en-US" i="1" dirty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Using calculus: 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=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Notice: The linear relationships for first order and second order reactions differ!</a:t>
            </a:r>
            <a:endParaRPr lang="el-G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89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828800"/>
          </a:xfrm>
        </p:spPr>
        <p:txBody>
          <a:bodyPr/>
          <a:lstStyle/>
          <a:p>
            <a:r>
              <a:rPr lang="en-US" altLang="en-US"/>
              <a:t>An Example of a Second Order Reaction:  Decomposition of NO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4572000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A plot following NO</a:t>
            </a:r>
            <a:r>
              <a:rPr lang="en-US" baseline="-25000" dirty="0"/>
              <a:t>2</a:t>
            </a:r>
            <a:r>
              <a:rPr lang="en-US" dirty="0"/>
              <a:t> decomposition shows that it must be second order because it is linear for 1/[NO</a:t>
            </a:r>
            <a:r>
              <a:rPr lang="en-US" baseline="-25000" dirty="0"/>
              <a:t>2</a:t>
            </a:r>
            <a:r>
              <a:rPr lang="en-US" dirty="0"/>
              <a:t>], </a:t>
            </a:r>
            <a:r>
              <a:rPr lang="en-US" i="1" dirty="0"/>
              <a:t>not</a:t>
            </a:r>
            <a:r>
              <a:rPr lang="en-US" dirty="0"/>
              <a:t> linear for </a:t>
            </a:r>
            <a:r>
              <a:rPr lang="en-US" dirty="0" err="1"/>
              <a:t>ln</a:t>
            </a:r>
            <a:r>
              <a:rPr lang="en-US" dirty="0"/>
              <a:t> [NO</a:t>
            </a:r>
            <a:r>
              <a:rPr lang="en-US" baseline="-25000" dirty="0"/>
              <a:t>2</a:t>
            </a:r>
            <a:r>
              <a:rPr lang="en-US" dirty="0"/>
              <a:t>].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Equation: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NO + ½ </a:t>
            </a:r>
            <a:r>
              <a:rPr lang="en-US" dirty="0" err="1">
                <a:cs typeface="Arial"/>
              </a:rPr>
              <a:t>O</a:t>
            </a:r>
            <a:r>
              <a:rPr lang="en-US" baseline="-25000" dirty="0" err="1">
                <a:cs typeface="Arial"/>
              </a:rPr>
              <a:t>2</a:t>
            </a:r>
            <a:endParaRPr lang="en-US" dirty="0"/>
          </a:p>
        </p:txBody>
      </p:sp>
      <p:pic>
        <p:nvPicPr>
          <p:cNvPr id="5" name="Picture 4" descr="14_0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34000" y="2057400"/>
            <a:ext cx="2306634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491413" cy="1524000"/>
          </a:xfrm>
        </p:spPr>
        <p:txBody>
          <a:bodyPr/>
          <a:lstStyle/>
          <a:p>
            <a:pPr eaLnBrk="1" hangingPunct="1"/>
            <a:r>
              <a:rPr lang="en-US" altLang="en-US"/>
              <a:t>Half-Life and Second Order Reactions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7848600" cy="4867275"/>
          </a:xfrm>
        </p:spPr>
        <p:txBody>
          <a:bodyPr/>
          <a:lstStyle/>
          <a:p>
            <a:pPr eaLnBrk="1" hangingPunct="1"/>
            <a:r>
              <a:rPr lang="en-US" altLang="en-US" dirty="0">
                <a:cs typeface="Times New Roman" pitchFamily="18" charset="0"/>
              </a:rPr>
              <a:t>Using the integrated rate law, we can see how half-life is derived: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 =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1/([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/2)  =  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+ </a:t>
            </a:r>
            <a:r>
              <a:rPr lang="en-US" altLang="en-US" i="1" dirty="0">
                <a:cs typeface="Times New Roman" pitchFamily="18" charset="0"/>
              </a:rPr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endParaRPr lang="en-US" altLang="en-US" dirty="0">
              <a:cs typeface="Arial" charset="0"/>
            </a:endParaRP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dirty="0">
                <a:cs typeface="Times New Roman" pitchFamily="18" charset="0"/>
              </a:rPr>
              <a:t>2/[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−1/[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  =  </a:t>
            </a:r>
            <a:r>
              <a:rPr lang="en-US" altLang="en-US" i="1" dirty="0">
                <a:cs typeface="Times New Roman" pitchFamily="18" charset="0"/>
              </a:rPr>
              <a:t>k 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i="1" dirty="0">
                <a:cs typeface="Times New Roman" pitchFamily="18" charset="0"/>
              </a:rPr>
              <a:t>t</a:t>
            </a:r>
            <a:r>
              <a:rPr lang="en-US" altLang="en-US" baseline="-25000" dirty="0">
                <a:cs typeface="Arial" charset="0"/>
              </a:rPr>
              <a:t>½</a:t>
            </a:r>
            <a:r>
              <a:rPr lang="en-US" altLang="en-US" dirty="0">
                <a:cs typeface="Arial" charset="0"/>
              </a:rPr>
              <a:t>  =  1 / (</a:t>
            </a:r>
            <a:r>
              <a:rPr lang="en-US" altLang="en-US" i="1" dirty="0">
                <a:cs typeface="Arial" charset="0"/>
              </a:rPr>
              <a:t>k</a:t>
            </a:r>
            <a:r>
              <a:rPr lang="en-US" altLang="en-US" dirty="0">
                <a:cs typeface="Arial" charset="0"/>
              </a:rPr>
              <a:t> </a:t>
            </a:r>
            <a:r>
              <a:rPr lang="en-US" altLang="en-US" dirty="0">
                <a:cs typeface="Times New Roman" pitchFamily="18" charset="0"/>
              </a:rPr>
              <a:t>[</a:t>
            </a:r>
            <a:r>
              <a:rPr lang="en-US" altLang="en-US" i="1" dirty="0">
                <a:cs typeface="Times New Roman" pitchFamily="18" charset="0"/>
              </a:rPr>
              <a:t>A</a:t>
            </a:r>
            <a:r>
              <a:rPr lang="en-US" altLang="en-US" dirty="0">
                <a:cs typeface="Times New Roman" pitchFamily="18" charset="0"/>
              </a:rPr>
              <a:t>]</a:t>
            </a:r>
            <a:r>
              <a:rPr lang="en-US" altLang="en-US" baseline="-25000" dirty="0">
                <a:cs typeface="Times New Roman" pitchFamily="18" charset="0"/>
              </a:rPr>
              <a:t>o</a:t>
            </a:r>
            <a:r>
              <a:rPr lang="en-US" altLang="en-US" dirty="0"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en-US" dirty="0">
                <a:cs typeface="Times New Roman" pitchFamily="18" charset="0"/>
              </a:rPr>
              <a:t>So, half-life is a concentration dependent quantity for second order reactions!</a:t>
            </a: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  <p:bldP spid="849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Supersaturated Solutions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3675063"/>
            <a:ext cx="88392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In </a:t>
            </a:r>
            <a:r>
              <a:rPr lang="en-US" altLang="en-US" sz="2800" b="1" dirty="0">
                <a:solidFill>
                  <a:srgbClr val="FF0000"/>
                </a:solidFill>
              </a:rPr>
              <a:t>supersaturated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solutions, the solvent holds more solute than is normally possible at that temperature.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These solutions are unstable; crystallization can usually be stimulated by adding a “seed crystal” </a:t>
            </a:r>
            <a:br>
              <a:rPr lang="en-US" altLang="en-US" sz="2800" dirty="0"/>
            </a:br>
            <a:r>
              <a:rPr lang="en-US" altLang="en-US" sz="2800" dirty="0"/>
              <a:t>or scratching the side of the flask.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These are uncommon solutions.</a:t>
            </a:r>
          </a:p>
        </p:txBody>
      </p:sp>
      <p:pic>
        <p:nvPicPr>
          <p:cNvPr id="5" name="Picture 4" descr="13_07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2438400" y="1124712"/>
            <a:ext cx="4267200" cy="24566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Zero Order Reactions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495800" cy="5257800"/>
          </a:xfrm>
        </p:spPr>
        <p:txBody>
          <a:bodyPr/>
          <a:lstStyle/>
          <a:p>
            <a:r>
              <a:rPr lang="en-US" altLang="en-US"/>
              <a:t>Occasionally, rate is </a:t>
            </a:r>
            <a:r>
              <a:rPr lang="en-US" altLang="en-US" i="1"/>
              <a:t>independent</a:t>
            </a:r>
            <a:r>
              <a:rPr lang="en-US" altLang="en-US"/>
              <a:t> of the concentration of the reactant:</a:t>
            </a:r>
          </a:p>
          <a:p>
            <a:r>
              <a:rPr lang="en-US" altLang="en-US"/>
              <a:t>Rate = </a:t>
            </a:r>
            <a:r>
              <a:rPr lang="en-US" altLang="en-US" i="1"/>
              <a:t>k</a:t>
            </a:r>
          </a:p>
          <a:p>
            <a:r>
              <a:rPr lang="en-US" altLang="en-US"/>
              <a:t>These are </a:t>
            </a:r>
            <a:r>
              <a:rPr lang="en-US" altLang="en-US" i="1"/>
              <a:t>zero order</a:t>
            </a:r>
            <a:r>
              <a:rPr lang="en-US" altLang="en-US"/>
              <a:t> reactions.</a:t>
            </a:r>
          </a:p>
          <a:p>
            <a:r>
              <a:rPr lang="en-US" altLang="en-US"/>
              <a:t>These reactions are linear in concentration.</a:t>
            </a:r>
          </a:p>
        </p:txBody>
      </p:sp>
      <p:pic>
        <p:nvPicPr>
          <p:cNvPr id="5" name="Picture 4" descr="14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800600" y="1520442"/>
            <a:ext cx="4114800" cy="39659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391400" cy="2133600"/>
          </a:xfrm>
        </p:spPr>
        <p:txBody>
          <a:bodyPr/>
          <a:lstStyle/>
          <a:p>
            <a:pPr eaLnBrk="1" hangingPunct="1"/>
            <a:r>
              <a:rPr lang="en-US" altLang="en-US"/>
              <a:t>Factors That Affect Reaction Rate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667000"/>
            <a:ext cx="7772400" cy="34290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Temperature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Frequency of collisions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Orientation of molecules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Energy needed for the reaction to take place (activation energy)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Temperature and Rate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572000" cy="4648200"/>
          </a:xfrm>
        </p:spPr>
        <p:txBody>
          <a:bodyPr/>
          <a:lstStyle/>
          <a:p>
            <a:r>
              <a:rPr lang="en-US" altLang="en-US" sz="2800"/>
              <a:t>Generally, as temperature increases, rate increases.</a:t>
            </a:r>
          </a:p>
          <a:p>
            <a:r>
              <a:rPr lang="en-US" altLang="en-US" sz="2800"/>
              <a:t>The rate constant is temperature dependent:  it increases as temperature increases.</a:t>
            </a:r>
          </a:p>
          <a:p>
            <a:r>
              <a:rPr lang="en-US" altLang="en-US" sz="2800"/>
              <a:t>Rate constant doubles (approximately) with every 10 </a:t>
            </a:r>
            <a:r>
              <a:rPr lang="en-US" altLang="en-US" sz="2800">
                <a:cs typeface="Arial" charset="0"/>
              </a:rPr>
              <a:t>ºC rise.</a:t>
            </a:r>
            <a:endParaRPr lang="en-US" altLang="en-US" sz="2800"/>
          </a:p>
        </p:txBody>
      </p:sp>
      <p:pic>
        <p:nvPicPr>
          <p:cNvPr id="6" name="Picture 5" descr="14_13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143000"/>
            <a:ext cx="2671612" cy="2453640"/>
          </a:xfrm>
          <a:prstGeom prst="rect">
            <a:avLst/>
          </a:prstGeom>
        </p:spPr>
      </p:pic>
      <p:pic>
        <p:nvPicPr>
          <p:cNvPr id="7" name="Picture 6" descr="14_1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3733800"/>
            <a:ext cx="2780601" cy="2606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Frequency of Collisions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33400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collision model</a:t>
            </a:r>
            <a:r>
              <a:rPr lang="en-US" altLang="en-US" dirty="0"/>
              <a:t> is based on the kinetic molecular theory.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Molecules must collide to react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If there are more collisions, more reactions can occur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So, if there are more molecules, the reaction rate is faster.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Also, if the temperature is higher, molecules move faster, causing more collisions and a higher rate of reaction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600200"/>
          </a:xfrm>
        </p:spPr>
        <p:txBody>
          <a:bodyPr/>
          <a:lstStyle/>
          <a:p>
            <a:r>
              <a:rPr lang="en-US" altLang="en-US"/>
              <a:t>Energy Needed for a Reaction to Take Place (Activation Energy)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534400" cy="2438400"/>
          </a:xfrm>
        </p:spPr>
        <p:txBody>
          <a:bodyPr/>
          <a:lstStyle/>
          <a:p>
            <a:r>
              <a:rPr lang="en-US" altLang="en-US" sz="2800"/>
              <a:t>The minimum energy needed for a reaction to take place is called </a:t>
            </a:r>
            <a:r>
              <a:rPr lang="en-US" altLang="en-US" sz="2800" b="1"/>
              <a:t>activation energy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An energy barrier must be overcome for a reaction to take place, much like the ball must be hit to overcome the barrier in the figure below.</a:t>
            </a:r>
          </a:p>
        </p:txBody>
      </p:sp>
      <p:pic>
        <p:nvPicPr>
          <p:cNvPr id="5" name="Picture 4" descr="14_16_Figure.jpg"/>
          <p:cNvPicPr>
            <a:picLocks noChangeAspect="1"/>
          </p:cNvPicPr>
          <p:nvPr/>
        </p:nvPicPr>
        <p:blipFill>
          <a:blip r:embed="rId2"/>
          <a:srcRect b="5729"/>
          <a:stretch>
            <a:fillRect/>
          </a:stretch>
        </p:blipFill>
        <p:spPr>
          <a:xfrm>
            <a:off x="1219200" y="4343400"/>
            <a:ext cx="6365435" cy="2057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6553200" cy="1371600"/>
          </a:xfrm>
        </p:spPr>
        <p:txBody>
          <a:bodyPr/>
          <a:lstStyle/>
          <a:p>
            <a:r>
              <a:rPr lang="en-US" altLang="en-US"/>
              <a:t>Transition State (Activated Complex)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495800"/>
          </a:xfrm>
        </p:spPr>
        <p:txBody>
          <a:bodyPr/>
          <a:lstStyle/>
          <a:p>
            <a:r>
              <a:rPr lang="en-US" altLang="en-US"/>
              <a:t>Reactants gain energy as the reaction proceeds until the particles reach the maximum energy state.</a:t>
            </a:r>
          </a:p>
          <a:p>
            <a:r>
              <a:rPr lang="en-US" altLang="en-US"/>
              <a:t>The organization of the atoms at this highest energy state is called the </a:t>
            </a:r>
            <a:r>
              <a:rPr lang="en-US" altLang="en-US" b="1"/>
              <a:t>transition state</a:t>
            </a:r>
            <a:r>
              <a:rPr lang="en-US" altLang="en-US"/>
              <a:t> (or activated complex).</a:t>
            </a:r>
          </a:p>
          <a:p>
            <a:r>
              <a:rPr lang="en-US" altLang="en-US"/>
              <a:t>The energy needed to form this state is called the </a:t>
            </a:r>
            <a:r>
              <a:rPr lang="en-US" altLang="en-US" i="1"/>
              <a:t>activation energy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/>
              <a:t>Reaction Progress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05400"/>
          </a:xfrm>
        </p:spPr>
        <p:txBody>
          <a:bodyPr/>
          <a:lstStyle/>
          <a:p>
            <a:r>
              <a:rPr lang="en-US" altLang="en-US"/>
              <a:t>Plots are made to show the energy possessed by the particles as the reaction proceeds.</a:t>
            </a:r>
          </a:p>
          <a:p>
            <a:r>
              <a:rPr lang="en-US" altLang="en-US"/>
              <a:t>At the highest energy state, the transition state is formed.</a:t>
            </a:r>
          </a:p>
          <a:p>
            <a:r>
              <a:rPr lang="en-US" altLang="en-US"/>
              <a:t>Reactions can be endothermic or exothermic after this. </a:t>
            </a:r>
          </a:p>
        </p:txBody>
      </p:sp>
      <p:pic>
        <p:nvPicPr>
          <p:cNvPr id="5" name="Picture 4" descr="14_17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295400"/>
            <a:ext cx="3891522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1371600"/>
          </a:xfrm>
        </p:spPr>
        <p:txBody>
          <a:bodyPr/>
          <a:lstStyle/>
          <a:p>
            <a:r>
              <a:rPr lang="en-US" altLang="en-US" dirty="0"/>
              <a:t>The Relationship Between Activation Energy &amp;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2743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Arrhenius noted relationship between activation energy and temperature: </a:t>
            </a:r>
            <a:r>
              <a:rPr lang="en-US" sz="2800" i="1" dirty="0"/>
              <a:t>k</a:t>
            </a:r>
            <a:r>
              <a:rPr lang="en-US" sz="2800" dirty="0"/>
              <a:t> = </a:t>
            </a:r>
            <a:r>
              <a:rPr lang="en-US" sz="2800" i="1" dirty="0" err="1"/>
              <a:t>Ae</a:t>
            </a:r>
            <a:r>
              <a:rPr lang="en-US" sz="2800" baseline="30000" dirty="0" err="1"/>
              <a:t>−</a:t>
            </a:r>
            <a:r>
              <a:rPr lang="en-US" sz="2800" i="1" baseline="30000" dirty="0" err="1"/>
              <a:t>E</a:t>
            </a:r>
            <a:r>
              <a:rPr lang="en-US" sz="2800" i="1" spc="-200" baseline="30000" dirty="0" err="1"/>
              <a:t>a</a:t>
            </a:r>
            <a:r>
              <a:rPr lang="en-US" sz="2800" baseline="30000" dirty="0"/>
              <a:t>/</a:t>
            </a:r>
            <a:r>
              <a:rPr lang="en-US" sz="2800" i="1" baseline="30000" dirty="0"/>
              <a:t>RT</a:t>
            </a:r>
            <a:endParaRPr lang="en-US" sz="2800" i="1" dirty="0"/>
          </a:p>
          <a:p>
            <a:pPr>
              <a:defRPr/>
            </a:pPr>
            <a:r>
              <a:rPr lang="en-US" sz="2800" dirty="0"/>
              <a:t>Activation energy can be determined graphically by reorganizing the equation: </a:t>
            </a:r>
            <a:r>
              <a:rPr lang="en-US" sz="2800" dirty="0" err="1"/>
              <a:t>ln</a:t>
            </a: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dirty="0"/>
              <a:t> = −</a:t>
            </a:r>
            <a:r>
              <a:rPr lang="en-US" sz="2800" i="1" dirty="0" err="1"/>
              <a:t>E</a:t>
            </a:r>
            <a:r>
              <a:rPr lang="en-US" sz="2800" i="1" baseline="-25000" dirty="0" err="1"/>
              <a:t>a</a:t>
            </a:r>
            <a:r>
              <a:rPr lang="en-US" sz="2800" dirty="0"/>
              <a:t>/</a:t>
            </a:r>
            <a:r>
              <a:rPr lang="en-US" sz="2800" i="1" dirty="0"/>
              <a:t>RT</a:t>
            </a:r>
            <a:r>
              <a:rPr lang="en-US" sz="2800" dirty="0"/>
              <a:t> + </a:t>
            </a:r>
            <a:r>
              <a:rPr lang="en-US" sz="2800" dirty="0" err="1"/>
              <a:t>ln</a:t>
            </a:r>
            <a:r>
              <a:rPr lang="en-US" sz="2800" dirty="0"/>
              <a:t> </a:t>
            </a:r>
            <a:r>
              <a:rPr lang="en-US" sz="2800" i="1" dirty="0"/>
              <a:t>A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</p:txBody>
      </p:sp>
      <p:pic>
        <p:nvPicPr>
          <p:cNvPr id="5" name="Picture 4" descr="14_19_Figure.jpg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2628900" y="4267200"/>
            <a:ext cx="3962400" cy="2334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04986"/>
            <a:ext cx="2171700" cy="58601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Law  vs. Theory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en-US" dirty="0"/>
              <a:t>Kinetics gives </a:t>
            </a:r>
            <a:r>
              <a:rPr lang="en-US" altLang="en-US" i="1" dirty="0"/>
              <a:t>what</a:t>
            </a:r>
            <a:r>
              <a:rPr lang="en-US" altLang="en-US" dirty="0"/>
              <a:t> happens. We call the description the </a:t>
            </a:r>
            <a:r>
              <a:rPr lang="en-US" altLang="en-US" i="1" dirty="0"/>
              <a:t>rate law</a:t>
            </a:r>
            <a:r>
              <a:rPr lang="en-US" altLang="en-US" dirty="0"/>
              <a:t>.</a:t>
            </a:r>
          </a:p>
          <a:p>
            <a:r>
              <a:rPr lang="en-US" altLang="en-US" i="1" dirty="0"/>
              <a:t>Why</a:t>
            </a:r>
            <a:r>
              <a:rPr lang="en-US" altLang="en-US" dirty="0"/>
              <a:t> do we observe that rate law? We explain with a </a:t>
            </a:r>
            <a:r>
              <a:rPr lang="en-US" altLang="en-US" i="1" dirty="0"/>
              <a:t>theory</a:t>
            </a:r>
            <a:r>
              <a:rPr lang="en-US" altLang="en-US" dirty="0"/>
              <a:t> called a </a:t>
            </a:r>
            <a:r>
              <a:rPr lang="en-US" altLang="en-US" b="1" dirty="0"/>
              <a:t>mechanism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A mechanism is a series of stepwise reactions that show how reactants become products.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Reaction Mechanisms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1752600"/>
            <a:ext cx="86106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Reactions may occur all at once or through several discrete steps.</a:t>
            </a:r>
          </a:p>
          <a:p>
            <a:pPr eaLnBrk="1" hangingPunct="1"/>
            <a:r>
              <a:rPr lang="en-US" altLang="en-US" dirty="0"/>
              <a:t>Each of these processes is known as an </a:t>
            </a:r>
            <a:r>
              <a:rPr lang="en-US" altLang="en-US" b="1" dirty="0"/>
              <a:t>elementary reaction</a:t>
            </a:r>
            <a:r>
              <a:rPr lang="en-US" altLang="en-US" dirty="0"/>
              <a:t> or </a:t>
            </a:r>
            <a:r>
              <a:rPr lang="en-US" altLang="en-US" b="1" dirty="0"/>
              <a:t>elementary process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Factors That Affect Solubility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Solute–solvent Interactions</a:t>
            </a:r>
          </a:p>
          <a:p>
            <a:r>
              <a:rPr lang="en-US" altLang="en-US"/>
              <a:t>Pressure (for gaseous solutes)</a:t>
            </a:r>
          </a:p>
          <a:p>
            <a:r>
              <a:rPr lang="en-US" altLang="en-US"/>
              <a:t>Temperature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Molecularity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648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The </a:t>
            </a:r>
            <a:r>
              <a:rPr lang="en-US" altLang="en-US" sz="2800" b="1"/>
              <a:t>molecularity</a:t>
            </a:r>
            <a:r>
              <a:rPr lang="en-US" altLang="en-US" sz="2800"/>
              <a:t> of an elementary reaction tells how many molecules are involved in that step of the mechanism.</a:t>
            </a:r>
          </a:p>
        </p:txBody>
      </p:sp>
      <p:pic>
        <p:nvPicPr>
          <p:cNvPr id="5" name="Picture 4" descr="14_03_Table.jpg"/>
          <p:cNvPicPr>
            <a:picLocks noChangeAspect="1"/>
          </p:cNvPicPr>
          <p:nvPr/>
        </p:nvPicPr>
        <p:blipFill>
          <a:blip r:embed="rId3"/>
          <a:srcRect b="6063"/>
          <a:stretch>
            <a:fillRect/>
          </a:stretch>
        </p:blipFill>
        <p:spPr>
          <a:xfrm>
            <a:off x="304800" y="1313688"/>
            <a:ext cx="8534400" cy="32583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Termolecular?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r>
              <a:rPr lang="en-US" altLang="en-US" dirty="0"/>
              <a:t>Termolecular steps require three molecules to simultaneously collide with the proper orientation </a:t>
            </a:r>
            <a:r>
              <a:rPr lang="en-US" altLang="en-US" i="1" dirty="0"/>
              <a:t>and</a:t>
            </a:r>
            <a:r>
              <a:rPr lang="en-US" altLang="en-US" dirty="0"/>
              <a:t> the proper energy.</a:t>
            </a:r>
          </a:p>
          <a:p>
            <a:r>
              <a:rPr lang="en-US" altLang="en-US" dirty="0"/>
              <a:t>These are rare, if they indeed do occur.</a:t>
            </a:r>
          </a:p>
          <a:p>
            <a:r>
              <a:rPr lang="en-US" altLang="en-US" dirty="0"/>
              <a:t>These </a:t>
            </a:r>
            <a:r>
              <a:rPr lang="en-US" altLang="en-US" i="1" dirty="0"/>
              <a:t>must</a:t>
            </a:r>
            <a:r>
              <a:rPr lang="en-US" altLang="en-US" dirty="0"/>
              <a:t> be slower than unimolecular or bimolecular steps.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Nearly </a:t>
            </a:r>
            <a:r>
              <a:rPr lang="en-US" altLang="en-US" i="1" dirty="0">
                <a:solidFill>
                  <a:srgbClr val="FF0000"/>
                </a:solidFill>
              </a:rPr>
              <a:t>all</a:t>
            </a:r>
            <a:r>
              <a:rPr lang="en-US" altLang="en-US" dirty="0">
                <a:solidFill>
                  <a:srgbClr val="FF0000"/>
                </a:solidFill>
              </a:rPr>
              <a:t> mechanisms use </a:t>
            </a:r>
            <a:r>
              <a:rPr lang="en-US" altLang="en-US" i="1" dirty="0">
                <a:solidFill>
                  <a:srgbClr val="FF0000"/>
                </a:solidFill>
              </a:rPr>
              <a:t>only</a:t>
            </a:r>
            <a:r>
              <a:rPr lang="en-US" altLang="en-US" dirty="0">
                <a:solidFill>
                  <a:srgbClr val="FF0000"/>
                </a:solidFill>
              </a:rPr>
              <a:t> unimolecular or bimolecular reactions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Limits the Rate?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2800"/>
              <a:t>The overall reaction cannot occur faster than the slowest reaction in the mechanism.</a:t>
            </a:r>
          </a:p>
          <a:p>
            <a:pPr eaLnBrk="1" hangingPunct="1"/>
            <a:r>
              <a:rPr lang="en-US" altLang="en-US" sz="2800"/>
              <a:t>We call that the </a:t>
            </a:r>
            <a:r>
              <a:rPr lang="en-US" altLang="en-US" sz="2800" b="1"/>
              <a:t>rate-determining step</a:t>
            </a:r>
            <a:r>
              <a:rPr lang="en-US" altLang="en-US" sz="2800"/>
              <a:t>.</a:t>
            </a:r>
          </a:p>
        </p:txBody>
      </p:sp>
      <p:pic>
        <p:nvPicPr>
          <p:cNvPr id="44036" name="Content Placeholder 9" descr="14_21_Figure_L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752600" y="2819400"/>
            <a:ext cx="5562600" cy="3147558"/>
          </a:xfrm>
        </p:spPr>
      </p:pic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371600"/>
          </a:xfrm>
        </p:spPr>
        <p:txBody>
          <a:bodyPr/>
          <a:lstStyle/>
          <a:p>
            <a:r>
              <a:rPr lang="en-US" altLang="en-US"/>
              <a:t>What is Required of a Plausible Mechanism?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05800" cy="434340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i="1" dirty="0"/>
              <a:t>rate law</a:t>
            </a:r>
            <a:r>
              <a:rPr lang="en-US" altLang="en-US" dirty="0"/>
              <a:t> must be able to be devised from the rate-determining step.</a:t>
            </a:r>
          </a:p>
          <a:p>
            <a:r>
              <a:rPr lang="en-US" altLang="en-US" dirty="0"/>
              <a:t>The </a:t>
            </a:r>
            <a:r>
              <a:rPr lang="en-US" altLang="en-US" i="1" dirty="0"/>
              <a:t>stoichiometry </a:t>
            </a:r>
            <a:r>
              <a:rPr lang="en-US" altLang="en-US" dirty="0"/>
              <a:t>must be obtained when all steps are added up.</a:t>
            </a:r>
          </a:p>
          <a:p>
            <a:r>
              <a:rPr lang="en-US" altLang="en-US" dirty="0"/>
              <a:t>Each step must balance, like any equation.</a:t>
            </a:r>
          </a:p>
          <a:p>
            <a:r>
              <a:rPr lang="en-US" altLang="en-US" dirty="0"/>
              <a:t>All intermediates are made and used up.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Any catalyst is used and regenerated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r>
              <a:rPr lang="en-US" altLang="en-US"/>
              <a:t>A Mechanism With a Slow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4572000"/>
          </a:xfrm>
        </p:spPr>
        <p:txBody>
          <a:bodyPr/>
          <a:lstStyle/>
          <a:p>
            <a:pPr>
              <a:defRPr/>
            </a:pPr>
            <a:r>
              <a:rPr lang="en-US" dirty="0"/>
              <a:t>Overall equation: NO</a:t>
            </a:r>
            <a:r>
              <a:rPr lang="en-US" baseline="-25000" dirty="0"/>
              <a:t>2</a:t>
            </a:r>
            <a:r>
              <a:rPr lang="en-US" dirty="0"/>
              <a:t> + CO </a:t>
            </a:r>
            <a:r>
              <a:rPr lang="en-US" dirty="0">
                <a:cs typeface="Arial"/>
              </a:rPr>
              <a:t>→ NO + CO</a:t>
            </a:r>
            <a:r>
              <a:rPr lang="en-US" baseline="-25000" dirty="0">
                <a:cs typeface="Arial"/>
              </a:rPr>
              <a:t>2</a:t>
            </a:r>
            <a:endParaRPr lang="en-US" dirty="0">
              <a:cs typeface="Arial"/>
            </a:endParaRPr>
          </a:p>
          <a:p>
            <a:pPr>
              <a:defRPr/>
            </a:pPr>
            <a:r>
              <a:rPr lang="en-US" dirty="0">
                <a:cs typeface="Arial"/>
              </a:rPr>
              <a:t>Rate law: Rate = </a:t>
            </a:r>
            <a:r>
              <a:rPr lang="en-US" i="1" dirty="0">
                <a:cs typeface="Arial"/>
              </a:rPr>
              <a:t>k</a:t>
            </a:r>
            <a:r>
              <a:rPr lang="en-US" dirty="0">
                <a:cs typeface="Arial"/>
              </a:rPr>
              <a:t> [</a:t>
            </a:r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the first step is the rate-determining step, the coefficients on the reactants side are the same as the order in the rate law!</a:t>
            </a:r>
          </a:p>
          <a:p>
            <a:pPr>
              <a:defRPr/>
            </a:pPr>
            <a:r>
              <a:rPr lang="en-US" dirty="0"/>
              <a:t>So, the first step of the mechanism begins: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/>
              <a:t>A Mechanism With a Slow Initial Step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easiest way to complete the first step is to make a product: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</a:t>
            </a:r>
            <a:r>
              <a:rPr lang="en-US" dirty="0">
                <a:cs typeface="Arial"/>
              </a:rPr>
              <a:t>→ NO + </a:t>
            </a:r>
            <a:r>
              <a:rPr lang="en-US" dirty="0" err="1">
                <a:cs typeface="Arial"/>
              </a:rPr>
              <a:t>NO</a:t>
            </a:r>
            <a:r>
              <a:rPr lang="en-US" baseline="-25000" dirty="0" err="1">
                <a:cs typeface="Arial"/>
              </a:rPr>
              <a:t>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We do not see </a:t>
            </a:r>
            <a:r>
              <a:rPr lang="en-US" dirty="0">
                <a:cs typeface="Arial"/>
              </a:rPr>
              <a:t>NO</a:t>
            </a:r>
            <a:r>
              <a:rPr lang="en-US" baseline="-25000" dirty="0">
                <a:cs typeface="Arial"/>
              </a:rPr>
              <a:t>3</a:t>
            </a:r>
            <a:r>
              <a:rPr lang="en-US" dirty="0">
                <a:cs typeface="Arial"/>
              </a:rPr>
              <a:t> in the stoichiometry, so it is an </a:t>
            </a:r>
            <a:r>
              <a:rPr lang="en-US" b="1" dirty="0">
                <a:cs typeface="Arial"/>
              </a:rPr>
              <a:t>intermediate</a:t>
            </a:r>
            <a:r>
              <a:rPr lang="en-US" dirty="0">
                <a:cs typeface="Arial"/>
              </a:rPr>
              <a:t>, which needs to be used in a faster next step.</a:t>
            </a: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>
                <a:cs typeface="Arial"/>
              </a:rPr>
              <a:t>NO</a:t>
            </a:r>
            <a:r>
              <a:rPr lang="en-US" baseline="-25000" dirty="0" err="1">
                <a:cs typeface="Arial"/>
              </a:rPr>
              <a:t>3</a:t>
            </a:r>
            <a:r>
              <a:rPr lang="en-US" dirty="0"/>
              <a:t> + CO </a:t>
            </a:r>
            <a:r>
              <a:rPr lang="en-US" dirty="0">
                <a:cs typeface="Arial"/>
              </a:rPr>
              <a:t>→ </a:t>
            </a:r>
            <a:r>
              <a:rPr lang="en-US" dirty="0" err="1"/>
              <a:t>NO</a:t>
            </a:r>
            <a:r>
              <a:rPr lang="en-US" baseline="-25000" dirty="0" err="1"/>
              <a:t>2</a:t>
            </a:r>
            <a:r>
              <a:rPr lang="en-US" dirty="0"/>
              <a:t> + CO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371600"/>
          </a:xfrm>
        </p:spPr>
        <p:txBody>
          <a:bodyPr/>
          <a:lstStyle/>
          <a:p>
            <a:r>
              <a:rPr lang="en-US" altLang="en-US"/>
              <a:t>A Mechanism With a Slow Initial Step (completed)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Since the first step is the slowest step, it gives the rate law.</a:t>
            </a:r>
          </a:p>
          <a:p>
            <a:r>
              <a:rPr lang="en-US" altLang="en-US"/>
              <a:t>If you add up all of the individual steps (2 of them), you get the stoichiometry.</a:t>
            </a:r>
          </a:p>
          <a:p>
            <a:r>
              <a:rPr lang="en-US" altLang="en-US"/>
              <a:t>Each step balances.</a:t>
            </a:r>
          </a:p>
          <a:p>
            <a:r>
              <a:rPr lang="en-US" altLang="en-US"/>
              <a:t>This is a plausible mechanism.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400800" cy="1143000"/>
          </a:xfrm>
        </p:spPr>
        <p:txBody>
          <a:bodyPr/>
          <a:lstStyle/>
          <a:p>
            <a:r>
              <a:rPr lang="en-US" altLang="en-US"/>
              <a:t>A Mechanism With a Fast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2 NO + </a:t>
            </a:r>
            <a:r>
              <a:rPr lang="en-US" dirty="0" err="1"/>
              <a:t>Br</a:t>
            </a:r>
            <a:r>
              <a:rPr lang="en-US" baseline="-25000" dirty="0" err="1"/>
              <a:t>2</a:t>
            </a:r>
            <a:r>
              <a:rPr lang="en-US" dirty="0"/>
              <a:t>  ⇌  2 </a:t>
            </a:r>
            <a:r>
              <a:rPr lang="en-US" dirty="0" err="1"/>
              <a:t>NOBr</a:t>
            </a:r>
            <a:endParaRPr lang="en-US" dirty="0"/>
          </a:p>
          <a:p>
            <a:pPr eaLnBrk="1" hangingPunct="1">
              <a:defRPr/>
            </a:pPr>
            <a:r>
              <a:rPr lang="en-US" altLang="en-US" dirty="0"/>
              <a:t>The rate law for this reaction is found to be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dirty="0"/>
              <a:t>	Rate  =  </a:t>
            </a:r>
            <a:r>
              <a:rPr lang="en-US" altLang="en-US" i="1" dirty="0"/>
              <a:t>k</a:t>
            </a:r>
            <a:r>
              <a:rPr lang="en-US" altLang="en-US" dirty="0"/>
              <a:t> [NO]</a:t>
            </a:r>
            <a:r>
              <a:rPr lang="en-US" altLang="en-US" baseline="30000" dirty="0"/>
              <a:t>2</a:t>
            </a:r>
            <a:r>
              <a:rPr lang="en-US" altLang="en-US" dirty="0"/>
              <a:t> [</a:t>
            </a:r>
            <a:r>
              <a:rPr lang="en-US" altLang="en-US" dirty="0" err="1"/>
              <a:t>Br</a:t>
            </a:r>
            <a:r>
              <a:rPr lang="en-US" altLang="en-US" baseline="-25000" dirty="0" err="1"/>
              <a:t>2</a:t>
            </a:r>
            <a:r>
              <a:rPr lang="en-US" altLang="en-US" dirty="0"/>
              <a:t>]</a:t>
            </a:r>
          </a:p>
          <a:p>
            <a:pPr eaLnBrk="1" hangingPunct="1">
              <a:defRPr/>
            </a:pPr>
            <a:r>
              <a:rPr lang="en-US" altLang="en-US" dirty="0"/>
              <a:t>Because </a:t>
            </a:r>
            <a:r>
              <a:rPr lang="en-US" altLang="en-US" dirty="0" err="1"/>
              <a:t>termolecular</a:t>
            </a:r>
            <a:r>
              <a:rPr lang="en-US" altLang="en-US" dirty="0"/>
              <a:t> processes are rare, this rate law suggests a multistep mechanism.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6934200" cy="1295400"/>
          </a:xfrm>
        </p:spPr>
        <p:txBody>
          <a:bodyPr/>
          <a:lstStyle/>
          <a:p>
            <a:r>
              <a:rPr lang="en-US" altLang="en-US"/>
              <a:t>A Mechanism With a Fast Initial Step (continued)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r>
              <a:rPr lang="en-US" altLang="en-US"/>
              <a:t>The rate law indicates that a quickly established equilibrium is followed by a slow step.</a:t>
            </a:r>
          </a:p>
          <a:p>
            <a:r>
              <a:rPr lang="en-US" altLang="en-US"/>
              <a:t>Step 1:		NO  +  Br</a:t>
            </a:r>
            <a:r>
              <a:rPr lang="en-US" altLang="en-US" baseline="-25000"/>
              <a:t>2</a:t>
            </a:r>
            <a:r>
              <a:rPr lang="en-US" altLang="en-US"/>
              <a:t>  ⇌  NOBr</a:t>
            </a:r>
            <a:r>
              <a:rPr lang="en-US" altLang="en-US" baseline="-25000"/>
              <a:t>2</a:t>
            </a:r>
            <a:endParaRPr lang="en-US" altLang="en-US"/>
          </a:p>
          <a:p>
            <a:r>
              <a:rPr lang="en-US" altLang="en-US"/>
              <a:t>Step 2:		NOBr</a:t>
            </a:r>
            <a:r>
              <a:rPr lang="en-US" altLang="en-US" baseline="-25000"/>
              <a:t>2</a:t>
            </a:r>
            <a:r>
              <a:rPr lang="en-US" altLang="en-US"/>
              <a:t>  +  NO  </a:t>
            </a:r>
            <a:r>
              <a:rPr lang="en-US" altLang="en-US">
                <a:cs typeface="Arial" charset="0"/>
              </a:rPr>
              <a:t>→  2 NOBr</a:t>
            </a:r>
            <a:endParaRPr lang="en-US" altLang="en-US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is the Rate Law?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The rate of the overall reaction depends upon the rate of the slow step.</a:t>
            </a:r>
          </a:p>
          <a:p>
            <a:pPr eaLnBrk="1" hangingPunct="1"/>
            <a:r>
              <a:rPr lang="en-US" altLang="en-US"/>
              <a:t>The rate law for that step would be</a:t>
            </a:r>
          </a:p>
          <a:p>
            <a:pPr eaLnBrk="1" hangingPunct="1"/>
            <a:endParaRPr lang="en-US" altLang="en-US"/>
          </a:p>
          <a:p>
            <a:pPr algn="ctr" eaLnBrk="1" hangingPunct="1">
              <a:buFontTx/>
              <a:buNone/>
            </a:pPr>
            <a:r>
              <a:rPr lang="en-US" altLang="en-US"/>
              <a:t>Rate = </a:t>
            </a:r>
            <a:r>
              <a:rPr lang="en-US" altLang="en-US" i="1"/>
              <a:t>k</a:t>
            </a:r>
            <a:r>
              <a:rPr lang="en-US" altLang="en-US" i="1" baseline="-25000"/>
              <a:t>2</a:t>
            </a:r>
            <a:r>
              <a:rPr lang="en-US" altLang="en-US"/>
              <a:t>[NOBr</a:t>
            </a:r>
            <a:r>
              <a:rPr lang="en-US" altLang="en-US" baseline="-25000"/>
              <a:t>2</a:t>
            </a:r>
            <a:r>
              <a:rPr lang="en-US" altLang="en-US"/>
              <a:t>] [NO]</a:t>
            </a:r>
          </a:p>
          <a:p>
            <a:pPr algn="ctr" eaLnBrk="1" hangingPunct="1"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But how can we find [NOBr</a:t>
            </a:r>
            <a:r>
              <a:rPr lang="en-US" altLang="en-US" baseline="-25000"/>
              <a:t>2</a:t>
            </a:r>
            <a:r>
              <a:rPr lang="en-US" altLang="en-US"/>
              <a:t>]?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Solute–Solvent Interactions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839200" cy="2971800"/>
          </a:xfrm>
        </p:spPr>
        <p:txBody>
          <a:bodyPr/>
          <a:lstStyle/>
          <a:p>
            <a:r>
              <a:rPr lang="en-US" altLang="en-US" sz="2800"/>
              <a:t>Simply put: “Like dissolves like.”</a:t>
            </a:r>
          </a:p>
          <a:p>
            <a:r>
              <a:rPr lang="en-US" altLang="en-US" sz="2800"/>
              <a:t>That does not explain everything!</a:t>
            </a:r>
          </a:p>
          <a:p>
            <a:r>
              <a:rPr lang="en-US" altLang="en-US" sz="2800"/>
              <a:t>The </a:t>
            </a:r>
            <a:r>
              <a:rPr lang="en-US" altLang="en-US" sz="2800" i="1"/>
              <a:t>stronger</a:t>
            </a:r>
            <a:r>
              <a:rPr lang="en-US" altLang="en-US" sz="2800"/>
              <a:t> the solute–solvent interaction, the </a:t>
            </a:r>
            <a:r>
              <a:rPr lang="en-US" altLang="en-US" sz="2800" i="1"/>
              <a:t>greater</a:t>
            </a:r>
            <a:r>
              <a:rPr lang="en-US" altLang="en-US" sz="2800"/>
              <a:t> the solubility of a solute in that solvent.</a:t>
            </a:r>
          </a:p>
          <a:p>
            <a:r>
              <a:rPr lang="en-US" altLang="en-US" sz="2800"/>
              <a:t>The gases in the table only exhibit dispersion force.  The larger the gas, the more soluble it will be in water.</a:t>
            </a:r>
          </a:p>
        </p:txBody>
      </p:sp>
      <p:pic>
        <p:nvPicPr>
          <p:cNvPr id="5" name="Picture 4" descr="13_01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048000" y="3962399"/>
            <a:ext cx="3124200" cy="24393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[NOBr</a:t>
            </a:r>
            <a:r>
              <a:rPr lang="en-US" altLang="en-US" baseline="-25000"/>
              <a:t>2</a:t>
            </a:r>
            <a:r>
              <a:rPr lang="en-US" altLang="en-US"/>
              <a:t>] (An Intermediate)?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772400" cy="4419600"/>
          </a:xfrm>
        </p:spPr>
        <p:txBody>
          <a:bodyPr/>
          <a:lstStyle/>
          <a:p>
            <a:pPr eaLnBrk="1" hangingPunct="1"/>
            <a:r>
              <a:rPr lang="en-US" altLang="en-US"/>
              <a:t>NOBr</a:t>
            </a:r>
            <a:r>
              <a:rPr lang="en-US" altLang="en-US" baseline="-25000"/>
              <a:t>2</a:t>
            </a:r>
            <a:r>
              <a:rPr lang="en-US" altLang="en-US"/>
              <a:t> can react two ways:</a:t>
            </a:r>
          </a:p>
          <a:p>
            <a:pPr lvl="1" eaLnBrk="1" hangingPunct="1"/>
            <a:r>
              <a:rPr lang="en-US" altLang="en-US"/>
              <a:t>With NO to form NOBr.</a:t>
            </a:r>
          </a:p>
          <a:p>
            <a:pPr lvl="1" eaLnBrk="1" hangingPunct="1"/>
            <a:r>
              <a:rPr lang="en-US" altLang="en-US"/>
              <a:t>By decomposition to reform NO and Br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The reactants and products of the first step are in equilibrium with each other.</a:t>
            </a:r>
          </a:p>
          <a:p>
            <a:pPr eaLnBrk="1" hangingPunct="1"/>
            <a:r>
              <a:rPr lang="en-US" altLang="en-US"/>
              <a:t>For an equilibrium (as we will see in the next chapter):</a:t>
            </a:r>
          </a:p>
          <a:p>
            <a:pPr algn="ctr" eaLnBrk="1" hangingPunct="1">
              <a:buFontTx/>
              <a:buNone/>
            </a:pPr>
            <a:r>
              <a:rPr lang="en-US" altLang="en-US"/>
              <a:t>Rate</a:t>
            </a:r>
            <a:r>
              <a:rPr lang="en-US" altLang="en-US" i="1" baseline="-25000"/>
              <a:t>f</a:t>
            </a:r>
            <a:r>
              <a:rPr lang="en-US" altLang="en-US"/>
              <a:t> = Rate</a:t>
            </a:r>
            <a:r>
              <a:rPr lang="en-US" altLang="en-US" i="1" baseline="-25000"/>
              <a:t>r</a:t>
            </a:r>
            <a:endParaRPr lang="en-US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Rate Law (Finally!)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8915400" cy="4724400"/>
          </a:xfrm>
        </p:spPr>
        <p:txBody>
          <a:bodyPr/>
          <a:lstStyle/>
          <a:p>
            <a:pPr>
              <a:defRPr/>
            </a:pPr>
            <a:r>
              <a:rPr lang="en-US" dirty="0"/>
              <a:t>Substituting for the forward and reverse rates: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 [NO] [Br</a:t>
            </a:r>
            <a:r>
              <a:rPr lang="en-US" baseline="-25000" dirty="0"/>
              <a:t>2</a:t>
            </a:r>
            <a:r>
              <a:rPr lang="en-US" dirty="0"/>
              <a:t>]  =  </a:t>
            </a:r>
            <a:r>
              <a:rPr lang="en-US" i="1" dirty="0"/>
              <a:t>k</a:t>
            </a:r>
            <a:r>
              <a:rPr lang="en-US" baseline="-25000" dirty="0"/>
              <a:t>−1</a:t>
            </a:r>
            <a:r>
              <a:rPr lang="en-US" dirty="0"/>
              <a:t> [NOBr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Solve for [</a:t>
            </a:r>
            <a:r>
              <a:rPr lang="en-US" dirty="0" err="1"/>
              <a:t>NOBr</a:t>
            </a:r>
            <a:r>
              <a:rPr lang="en-US" baseline="-25000" dirty="0" err="1"/>
              <a:t>2</a:t>
            </a:r>
            <a:r>
              <a:rPr lang="en-US" dirty="0"/>
              <a:t>], then substitute into the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baseline="-25000" dirty="0"/>
              <a:t>2</a:t>
            </a:r>
            <a:r>
              <a:rPr lang="en-US" dirty="0"/>
              <a:t> (</a:t>
            </a:r>
            <a:r>
              <a:rPr lang="en-US" i="1" dirty="0"/>
              <a:t>k</a:t>
            </a:r>
            <a:r>
              <a:rPr lang="en-US" baseline="-25000" dirty="0"/>
              <a:t>1</a:t>
            </a:r>
            <a:r>
              <a:rPr lang="en-US" dirty="0"/>
              <a:t>/</a:t>
            </a:r>
            <a:r>
              <a:rPr lang="en-US" i="1" dirty="0"/>
              <a:t>k</a:t>
            </a:r>
            <a:r>
              <a:rPr lang="en-US" baseline="-25000" dirty="0"/>
              <a:t>−1</a:t>
            </a:r>
            <a:r>
              <a:rPr lang="en-US" dirty="0"/>
              <a:t>) [NO] [Br</a:t>
            </a:r>
            <a:r>
              <a:rPr lang="en-US" baseline="-25000" dirty="0"/>
              <a:t>2</a:t>
            </a:r>
            <a:r>
              <a:rPr lang="en-US" dirty="0"/>
              <a:t>] [NO]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This gives the observed rate law!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Rate =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altLang="en-US" dirty="0"/>
              <a:t>[NO]</a:t>
            </a:r>
            <a:r>
              <a:rPr lang="en-US" altLang="en-US" baseline="30000" dirty="0"/>
              <a:t>2</a:t>
            </a:r>
            <a:r>
              <a:rPr lang="en-US" altLang="en-US" dirty="0"/>
              <a:t> [</a:t>
            </a:r>
            <a:r>
              <a:rPr lang="en-US" altLang="en-US" dirty="0" err="1"/>
              <a:t>Br</a:t>
            </a:r>
            <a:r>
              <a:rPr lang="en-US" altLang="en-US" baseline="-25000" dirty="0" err="1"/>
              <a:t>2</a:t>
            </a:r>
            <a:r>
              <a:rPr lang="en-US" altLang="en-US" dirty="0"/>
              <a:t>]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E35E113-8B33-445C-8005-91CF61D4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2000"/>
            <a:ext cx="7295238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7980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Catalysts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23622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Catalysts increase the rate of a reaction by decreasing the activation energy of the reaction.</a:t>
            </a:r>
          </a:p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Catalysts change the mechanism by which the process occurs.</a:t>
            </a:r>
          </a:p>
        </p:txBody>
      </p:sp>
      <p:pic>
        <p:nvPicPr>
          <p:cNvPr id="5" name="Picture 4" descr="14_23_Figure.jpg"/>
          <p:cNvPicPr>
            <a:picLocks noChangeAspect="1"/>
          </p:cNvPicPr>
          <p:nvPr/>
        </p:nvPicPr>
        <p:blipFill>
          <a:blip r:embed="rId3"/>
          <a:srcRect b="2998"/>
          <a:stretch>
            <a:fillRect/>
          </a:stretch>
        </p:blipFill>
        <p:spPr>
          <a:xfrm>
            <a:off x="2362200" y="3487864"/>
            <a:ext cx="4343400" cy="29612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 Catalysts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/>
              <a:t>Homogeneous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Heterogeneous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Enzymes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Homogeneous Catalysts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2819400"/>
          </a:xfrm>
        </p:spPr>
        <p:txBody>
          <a:bodyPr/>
          <a:lstStyle/>
          <a:p>
            <a:r>
              <a:rPr lang="en-US" altLang="en-US"/>
              <a:t>The reactants and catalyst are in the same phase.</a:t>
            </a:r>
          </a:p>
          <a:p>
            <a:r>
              <a:rPr lang="en-US" altLang="en-US"/>
              <a:t>Many times, reactants and catalyst are dissolved in the same solvent, as seen below.</a:t>
            </a:r>
          </a:p>
        </p:txBody>
      </p:sp>
      <p:pic>
        <p:nvPicPr>
          <p:cNvPr id="5" name="Picture 4" descr="14_22_Figure.jpg"/>
          <p:cNvPicPr>
            <a:picLocks noChangeAspect="1"/>
          </p:cNvPicPr>
          <p:nvPr/>
        </p:nvPicPr>
        <p:blipFill>
          <a:blip r:embed="rId2"/>
          <a:srcRect b="2418"/>
          <a:stretch>
            <a:fillRect/>
          </a:stretch>
        </p:blipFill>
        <p:spPr>
          <a:xfrm>
            <a:off x="2743200" y="3886200"/>
            <a:ext cx="3486642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Heterogeneous Catalysts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4203700" cy="5181600"/>
          </a:xfrm>
        </p:spPr>
        <p:txBody>
          <a:bodyPr/>
          <a:lstStyle/>
          <a:p>
            <a:r>
              <a:rPr lang="en-US" altLang="en-US"/>
              <a:t>The catalyst is in a different phase than the reactants.</a:t>
            </a:r>
          </a:p>
          <a:p>
            <a:r>
              <a:rPr lang="en-US" altLang="en-US"/>
              <a:t>Often, gases are passed over a solid catalyst.</a:t>
            </a:r>
          </a:p>
          <a:p>
            <a:r>
              <a:rPr lang="en-US" altLang="en-US"/>
              <a:t>The adsorption of the reactants is often the rate-determining step.</a:t>
            </a:r>
          </a:p>
        </p:txBody>
      </p:sp>
      <p:pic>
        <p:nvPicPr>
          <p:cNvPr id="5" name="Picture 4" descr="14_24_Figure.jpg"/>
          <p:cNvPicPr>
            <a:picLocks noChangeAspect="1"/>
          </p:cNvPicPr>
          <p:nvPr/>
        </p:nvPicPr>
        <p:blipFill>
          <a:blip r:embed="rId2"/>
          <a:srcRect b="2221"/>
          <a:stretch>
            <a:fillRect/>
          </a:stretch>
        </p:blipFill>
        <p:spPr>
          <a:xfrm>
            <a:off x="4495800" y="1676400"/>
            <a:ext cx="4251421" cy="28742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>
                <a:solidFill>
                  <a:srgbClr val="000000"/>
                </a:solidFill>
              </a:rPr>
              <a:t>Chapter 15</a:t>
            </a:r>
            <a:br>
              <a:rPr lang="en-US" sz="3400" b="1">
                <a:solidFill>
                  <a:srgbClr val="000000"/>
                </a:solidFill>
              </a:rPr>
            </a:br>
            <a:br>
              <a:rPr lang="en-US" sz="3400" b="1">
                <a:solidFill>
                  <a:srgbClr val="000000"/>
                </a:solidFill>
              </a:rPr>
            </a:br>
            <a:r>
              <a:rPr lang="en-US" sz="3600" b="1"/>
              <a:t>Chemical Equilibrium</a:t>
            </a:r>
            <a:endParaRPr lang="en-US" sz="3400" b="1">
              <a:solidFill>
                <a:srgbClr val="000000"/>
              </a:solidFill>
            </a:endParaRP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Concept of Equilibrium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3505200"/>
            <a:ext cx="8458200" cy="2971800"/>
          </a:xfrm>
        </p:spPr>
        <p:txBody>
          <a:bodyPr/>
          <a:lstStyle/>
          <a:p>
            <a:pPr eaLnBrk="1" hangingPunct="1"/>
            <a:r>
              <a:rPr lang="en-US" sz="2800" dirty="0"/>
              <a:t>As a system approaches equilibrium, both the forward and reverse reactions are occurring.</a:t>
            </a:r>
          </a:p>
          <a:p>
            <a:pPr eaLnBrk="1" hangingPunct="1"/>
            <a:r>
              <a:rPr lang="en-US" sz="2800" dirty="0"/>
              <a:t>At equilibrium, the forward and reverse reactions are proceeding </a:t>
            </a:r>
            <a:r>
              <a:rPr lang="en-US" sz="2800" i="1" dirty="0"/>
              <a:t>at the same rate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Once equilibrium is achieved, the </a:t>
            </a:r>
            <a:r>
              <a:rPr lang="en-US" sz="2800" i="1" dirty="0"/>
              <a:t>amount</a:t>
            </a:r>
            <a:r>
              <a:rPr lang="en-US" sz="2800" dirty="0"/>
              <a:t> of each reactant and product remains constant.</a:t>
            </a:r>
          </a:p>
          <a:p>
            <a:pPr eaLnBrk="1" hangingPunct="1"/>
            <a:endParaRPr lang="en-US" sz="2800" dirty="0"/>
          </a:p>
        </p:txBody>
      </p:sp>
      <p:pic>
        <p:nvPicPr>
          <p:cNvPr id="6" name="Picture 5" descr="15_02_Figure.jpg"/>
          <p:cNvPicPr>
            <a:picLocks noChangeAspect="1"/>
          </p:cNvPicPr>
          <p:nvPr/>
        </p:nvPicPr>
        <p:blipFill>
          <a:blip r:embed="rId3"/>
          <a:srcRect b="6564"/>
          <a:stretch>
            <a:fillRect/>
          </a:stretch>
        </p:blipFill>
        <p:spPr>
          <a:xfrm>
            <a:off x="1219200" y="1219200"/>
            <a:ext cx="6781800" cy="23445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5943600" cy="1143000"/>
          </a:xfrm>
        </p:spPr>
        <p:txBody>
          <a:bodyPr/>
          <a:lstStyle/>
          <a:p>
            <a:pPr eaLnBrk="1" hangingPunct="1"/>
            <a:r>
              <a:rPr lang="en-US"/>
              <a:t>Comparing Rates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1143000"/>
            <a:ext cx="6172200" cy="5105400"/>
          </a:xfrm>
        </p:spPr>
        <p:txBody>
          <a:bodyPr/>
          <a:lstStyle/>
          <a:p>
            <a:pPr eaLnBrk="1" hangingPunct="1"/>
            <a:r>
              <a:rPr lang="en-US"/>
              <a:t>For the forward reaction</a:t>
            </a:r>
            <a:br>
              <a:rPr lang="en-US"/>
            </a:br>
            <a:r>
              <a:rPr lang="en-US" sz="2800"/>
              <a:t>N</a:t>
            </a:r>
            <a:r>
              <a:rPr lang="en-US" sz="2800" baseline="-25000"/>
              <a:t>2</a:t>
            </a:r>
            <a:r>
              <a:rPr lang="en-US" sz="2800"/>
              <a:t>O</a:t>
            </a:r>
            <a:r>
              <a:rPr lang="en-US" sz="2800" baseline="-25000"/>
              <a:t>4</a:t>
            </a:r>
            <a:r>
              <a:rPr lang="en-US" sz="2800"/>
              <a:t>(</a:t>
            </a:r>
            <a:r>
              <a:rPr lang="en-US" sz="2800" i="1"/>
              <a:t>g</a:t>
            </a:r>
            <a:r>
              <a:rPr lang="en-US" sz="2800"/>
              <a:t>)  </a:t>
            </a:r>
            <a:r>
              <a:rPr lang="en-US" sz="2800">
                <a:ea typeface="Arial" charset="0"/>
                <a:cs typeface="Arial" charset="0"/>
              </a:rPr>
              <a:t>→ </a:t>
            </a:r>
            <a:r>
              <a:rPr lang="en-US" sz="2800"/>
              <a:t> </a:t>
            </a:r>
            <a:r>
              <a:rPr lang="en-US" sz="2800">
                <a:sym typeface="Symbol" charset="2"/>
              </a:rPr>
              <a:t>2 NO</a:t>
            </a:r>
            <a:r>
              <a:rPr lang="en-US" sz="2800" baseline="-25000">
                <a:sym typeface="Symbol" charset="2"/>
              </a:rPr>
              <a:t>2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g</a:t>
            </a:r>
            <a:r>
              <a:rPr lang="en-US" sz="2800">
                <a:sym typeface="Symbol" charset="2"/>
              </a:rPr>
              <a:t>)</a:t>
            </a:r>
            <a:endParaRPr lang="en-US" sz="2800" baseline="-25000">
              <a:sym typeface="Symbol" charset="2"/>
            </a:endParaRPr>
          </a:p>
          <a:p>
            <a:pPr eaLnBrk="1" hangingPunct="1"/>
            <a:r>
              <a:rPr lang="en-US"/>
              <a:t>The rate law is</a:t>
            </a:r>
            <a:br>
              <a:rPr lang="en-US"/>
            </a:br>
            <a:r>
              <a:rPr lang="en-US" sz="2800"/>
              <a:t>Rate = </a:t>
            </a:r>
            <a:r>
              <a:rPr lang="en-US" sz="2800" i="1"/>
              <a:t>k</a:t>
            </a:r>
            <a:r>
              <a:rPr lang="en-US" sz="2800" i="1" baseline="-25000"/>
              <a:t>f</a:t>
            </a:r>
            <a:r>
              <a:rPr lang="en-US" sz="1200" i="1" baseline="-25000"/>
              <a:t> </a:t>
            </a:r>
            <a:r>
              <a:rPr lang="en-US" sz="2800"/>
              <a:t>[N</a:t>
            </a:r>
            <a:r>
              <a:rPr lang="en-US" sz="2800" baseline="-25000"/>
              <a:t>2</a:t>
            </a:r>
            <a:r>
              <a:rPr lang="en-US" sz="2800"/>
              <a:t>O</a:t>
            </a:r>
            <a:r>
              <a:rPr lang="en-US" sz="2800" baseline="-25000"/>
              <a:t>4</a:t>
            </a:r>
            <a:r>
              <a:rPr lang="en-US" sz="2800"/>
              <a:t>]</a:t>
            </a:r>
          </a:p>
          <a:p>
            <a:pPr lvl="1" eaLnBrk="1" hangingPunct="1">
              <a:buFontTx/>
              <a:buNone/>
            </a:pPr>
            <a:endParaRPr lang="en-US"/>
          </a:p>
          <a:p>
            <a:pPr eaLnBrk="1" hangingPunct="1"/>
            <a:r>
              <a:rPr lang="en-US"/>
              <a:t>For the reverse reaction</a:t>
            </a:r>
            <a:br>
              <a:rPr lang="en-US"/>
            </a:br>
            <a:r>
              <a:rPr lang="en-US" sz="2800"/>
              <a:t>2 NO</a:t>
            </a:r>
            <a:r>
              <a:rPr lang="en-US" sz="2800" baseline="-25000"/>
              <a:t>2</a:t>
            </a:r>
            <a:r>
              <a:rPr lang="en-US" sz="2800"/>
              <a:t>(</a:t>
            </a:r>
            <a:r>
              <a:rPr lang="en-US" sz="2800" i="1"/>
              <a:t>g</a:t>
            </a:r>
            <a:r>
              <a:rPr lang="en-US" sz="2800"/>
              <a:t>)  </a:t>
            </a:r>
            <a:r>
              <a:rPr lang="en-US" sz="2800">
                <a:ea typeface="Arial" charset="0"/>
                <a:cs typeface="Arial" charset="0"/>
              </a:rPr>
              <a:t>→  </a:t>
            </a:r>
            <a:r>
              <a:rPr lang="en-US" sz="2800">
                <a:sym typeface="Symbol" charset="2"/>
              </a:rPr>
              <a:t>N</a:t>
            </a:r>
            <a:r>
              <a:rPr lang="en-US" sz="2800" baseline="-25000">
                <a:sym typeface="Symbol" charset="2"/>
              </a:rPr>
              <a:t>2</a:t>
            </a:r>
            <a:r>
              <a:rPr lang="en-US" sz="2800">
                <a:sym typeface="Symbol" charset="2"/>
              </a:rPr>
              <a:t>O</a:t>
            </a:r>
            <a:r>
              <a:rPr lang="en-US" sz="2800" baseline="-25000">
                <a:sym typeface="Symbol" charset="2"/>
              </a:rPr>
              <a:t>4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g</a:t>
            </a:r>
            <a:r>
              <a:rPr lang="en-US" sz="2800">
                <a:sym typeface="Symbol" charset="2"/>
              </a:rPr>
              <a:t>)</a:t>
            </a:r>
            <a:endParaRPr lang="en-US" sz="2800" baseline="-25000">
              <a:sym typeface="Symbol" charset="2"/>
            </a:endParaRPr>
          </a:p>
          <a:p>
            <a:pPr eaLnBrk="1" hangingPunct="1"/>
            <a:r>
              <a:rPr lang="en-US"/>
              <a:t>The rate law is</a:t>
            </a:r>
            <a:br>
              <a:rPr lang="en-US"/>
            </a:br>
            <a:r>
              <a:rPr lang="en-US" sz="2800"/>
              <a:t>Rate = </a:t>
            </a:r>
            <a:r>
              <a:rPr lang="en-US" sz="2800" i="1"/>
              <a:t>k</a:t>
            </a:r>
            <a:r>
              <a:rPr lang="en-US" sz="2800" i="1" baseline="-25000"/>
              <a:t>r</a:t>
            </a:r>
            <a:r>
              <a:rPr lang="en-US" sz="1200" i="1" baseline="-25000">
                <a:solidFill>
                  <a:srgbClr val="000000"/>
                </a:solidFill>
              </a:rPr>
              <a:t> </a:t>
            </a:r>
            <a:r>
              <a:rPr lang="en-US" sz="2800"/>
              <a:t>[NO</a:t>
            </a:r>
            <a:r>
              <a:rPr lang="en-US" sz="2800" baseline="-25000"/>
              <a:t>2</a:t>
            </a:r>
            <a:r>
              <a:rPr lang="en-US" sz="2800"/>
              <a:t>]</a:t>
            </a:r>
            <a:r>
              <a:rPr lang="en-US" sz="2800" baseline="30000"/>
              <a:t>2</a:t>
            </a:r>
            <a:endParaRPr lang="en-US" sz="2800"/>
          </a:p>
          <a:p>
            <a:pPr lvl="1"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04800" y="201613"/>
            <a:ext cx="6248400" cy="14478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Organic Molecules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in Water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72200" cy="4114800"/>
          </a:xfrm>
        </p:spPr>
        <p:txBody>
          <a:bodyPr/>
          <a:lstStyle/>
          <a:p>
            <a:r>
              <a:rPr lang="en-US" altLang="en-US"/>
              <a:t>Polar organic molecules dissolve in water better than nonpolar organic molecules.</a:t>
            </a:r>
          </a:p>
          <a:p>
            <a:r>
              <a:rPr lang="en-US" altLang="en-US"/>
              <a:t>Hydrogen bonding increases solubility, since C–C and C–H bonds are not very polar.</a:t>
            </a:r>
          </a:p>
        </p:txBody>
      </p:sp>
      <p:pic>
        <p:nvPicPr>
          <p:cNvPr id="6" name="Picture 5" descr="13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6629400" y="762000"/>
            <a:ext cx="2203704" cy="4648093"/>
          </a:xfrm>
          <a:prstGeom prst="rect">
            <a:avLst/>
          </a:prstGeom>
        </p:spPr>
      </p:pic>
      <p:pic>
        <p:nvPicPr>
          <p:cNvPr id="7" name="Picture 6" descr="13_09_Figure.jpg"/>
          <p:cNvPicPr>
            <a:picLocks noChangeAspect="1"/>
          </p:cNvPicPr>
          <p:nvPr/>
        </p:nvPicPr>
        <p:blipFill>
          <a:blip r:embed="rId3"/>
          <a:srcRect b="6564"/>
          <a:stretch>
            <a:fillRect/>
          </a:stretch>
        </p:blipFill>
        <p:spPr>
          <a:xfrm>
            <a:off x="914400" y="4735503"/>
            <a:ext cx="5257800" cy="18176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The Equilibrium Constant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630238" y="1066800"/>
            <a:ext cx="7980362" cy="2057400"/>
          </a:xfrm>
        </p:spPr>
        <p:txBody>
          <a:bodyPr/>
          <a:lstStyle/>
          <a:p>
            <a:pPr eaLnBrk="1" hangingPunct="1"/>
            <a:r>
              <a:rPr lang="en-US" sz="2800"/>
              <a:t>Consider the generalized reaction</a:t>
            </a:r>
          </a:p>
          <a:p>
            <a:pPr eaLnBrk="1" hangingPunct="1">
              <a:buFontTx/>
              <a:buNone/>
            </a:pPr>
            <a:r>
              <a:rPr lang="en-US" sz="2800"/>
              <a:t>	</a:t>
            </a:r>
            <a:r>
              <a:rPr lang="en-US" sz="2800" i="1"/>
              <a:t>a</a:t>
            </a:r>
            <a:r>
              <a:rPr lang="en-US" sz="2800"/>
              <a:t> A  +  </a:t>
            </a:r>
            <a:r>
              <a:rPr lang="en-US" sz="2800" i="1"/>
              <a:t>b</a:t>
            </a:r>
            <a:r>
              <a:rPr lang="en-US" sz="2800"/>
              <a:t> B ⇌  </a:t>
            </a:r>
            <a:r>
              <a:rPr lang="en-US" sz="2800" i="1"/>
              <a:t>d</a:t>
            </a:r>
            <a:r>
              <a:rPr lang="en-US" sz="2800"/>
              <a:t> D  +  </a:t>
            </a:r>
            <a:r>
              <a:rPr lang="en-US" sz="2800" i="1"/>
              <a:t>e</a:t>
            </a:r>
            <a:r>
              <a:rPr lang="en-US" sz="2800"/>
              <a:t> E</a:t>
            </a:r>
          </a:p>
          <a:p>
            <a:pPr eaLnBrk="1" hangingPunct="1"/>
            <a:r>
              <a:rPr lang="en-US" sz="2800"/>
              <a:t>The equilibrium expression for this reaction would be</a:t>
            </a: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630238" y="35052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</a:pPr>
            <a:endParaRPr lang="en-US" sz="3200"/>
          </a:p>
        </p:txBody>
      </p:sp>
      <p:grpSp>
        <p:nvGrpSpPr>
          <p:cNvPr id="10245" name="Group 21"/>
          <p:cNvGrpSpPr>
            <a:grpSpLocks/>
          </p:cNvGrpSpPr>
          <p:nvPr/>
        </p:nvGrpSpPr>
        <p:grpSpPr bwMode="auto">
          <a:xfrm>
            <a:off x="2898775" y="4724400"/>
            <a:ext cx="1530350" cy="1012825"/>
            <a:chOff x="1872" y="3168"/>
            <a:chExt cx="964" cy="638"/>
          </a:xfrm>
        </p:grpSpPr>
        <p:sp>
          <p:nvSpPr>
            <p:cNvPr id="10250" name="Rectangle 9"/>
            <p:cNvSpPr>
              <a:spLocks noChangeArrowheads="1"/>
            </p:cNvSpPr>
            <p:nvPr/>
          </p:nvSpPr>
          <p:spPr bwMode="auto">
            <a:xfrm>
              <a:off x="1872" y="3360"/>
              <a:ext cx="11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4000"/>
            </a:p>
          </p:txBody>
        </p:sp>
        <p:sp>
          <p:nvSpPr>
            <p:cNvPr id="10251" name="Rectangle 10"/>
            <p:cNvSpPr>
              <a:spLocks noChangeArrowheads="1"/>
            </p:cNvSpPr>
            <p:nvPr/>
          </p:nvSpPr>
          <p:spPr bwMode="auto">
            <a:xfrm>
              <a:off x="2720" y="3168"/>
              <a:ext cx="116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4000" i="1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0238" y="3983038"/>
            <a:ext cx="8056562" cy="1754187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Also, since pressure is proportional to concentration for gases in a closed system, the equilibrium expression can also be written</a:t>
            </a:r>
          </a:p>
          <a:p>
            <a:pPr marL="342900" indent="-34290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40050"/>
            <a:ext cx="4702810" cy="102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463540"/>
            <a:ext cx="2595880" cy="10134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113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The Direction of the Chemical Equation and </a:t>
            </a:r>
            <a:r>
              <a:rPr lang="en-US" i="1"/>
              <a:t>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The equilibrium constant of a reaction in the reverse reaction is the reciprocal of the equilibrium constant of the forward reaction:</a:t>
            </a:r>
          </a:p>
        </p:txBody>
      </p:sp>
      <p:grpSp>
        <p:nvGrpSpPr>
          <p:cNvPr id="14340" name="Group 69"/>
          <p:cNvGrpSpPr>
            <a:grpSpLocks/>
          </p:cNvGrpSpPr>
          <p:nvPr/>
        </p:nvGrpSpPr>
        <p:grpSpPr bwMode="auto">
          <a:xfrm>
            <a:off x="4271963" y="3671888"/>
            <a:ext cx="4714875" cy="822325"/>
            <a:chOff x="2836" y="2314"/>
            <a:chExt cx="2970" cy="518"/>
          </a:xfrm>
        </p:grpSpPr>
        <p:sp>
          <p:nvSpPr>
            <p:cNvPr id="14355" name="Rectangle 11"/>
            <p:cNvSpPr>
              <a:spLocks noChangeArrowheads="1"/>
            </p:cNvSpPr>
            <p:nvPr/>
          </p:nvSpPr>
          <p:spPr bwMode="auto">
            <a:xfrm>
              <a:off x="2836" y="2429"/>
              <a:ext cx="297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/>
                <a:t>K</a:t>
              </a:r>
              <a:r>
                <a:rPr lang="en-US" i="1" baseline="-25000"/>
                <a:t>c</a:t>
              </a:r>
              <a:r>
                <a:rPr lang="en-US" i="1"/>
                <a:t> </a:t>
              </a:r>
              <a:r>
                <a:rPr lang="en-US"/>
                <a:t>= 		  = 0.212 at 100 </a:t>
              </a:r>
              <a:r>
                <a:rPr lang="en-US">
                  <a:sym typeface="Symbol" charset="2"/>
                </a:rPr>
                <a:t>C</a:t>
              </a:r>
              <a:endParaRPr lang="en-US"/>
            </a:p>
          </p:txBody>
        </p:sp>
        <p:grpSp>
          <p:nvGrpSpPr>
            <p:cNvPr id="14356" name="Group 68"/>
            <p:cNvGrpSpPr>
              <a:grpSpLocks/>
            </p:cNvGrpSpPr>
            <p:nvPr/>
          </p:nvGrpSpPr>
          <p:grpSpPr bwMode="auto">
            <a:xfrm>
              <a:off x="3370" y="2314"/>
              <a:ext cx="768" cy="518"/>
              <a:chOff x="3370" y="2314"/>
              <a:chExt cx="768" cy="518"/>
            </a:xfrm>
          </p:grpSpPr>
          <p:sp>
            <p:nvSpPr>
              <p:cNvPr id="14357" name="Rectangle 12"/>
              <p:cNvSpPr>
                <a:spLocks noChangeArrowheads="1"/>
              </p:cNvSpPr>
              <p:nvPr/>
            </p:nvSpPr>
            <p:spPr bwMode="auto">
              <a:xfrm>
                <a:off x="3393" y="2314"/>
                <a:ext cx="6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[NO</a:t>
                </a:r>
                <a:r>
                  <a:rPr lang="en-US" baseline="-25000"/>
                  <a:t>2</a:t>
                </a:r>
                <a:r>
                  <a:rPr lang="en-US"/>
                  <a:t>]</a:t>
                </a:r>
                <a:r>
                  <a:rPr lang="en-US" baseline="30000"/>
                  <a:t>2</a:t>
                </a:r>
                <a:endParaRPr lang="en-US"/>
              </a:p>
              <a:p>
                <a:pPr algn="ctr"/>
                <a:r>
                  <a:rPr lang="en-US"/>
                  <a:t>[N</a:t>
                </a:r>
                <a:r>
                  <a:rPr lang="en-US" baseline="-25000"/>
                  <a:t>2</a:t>
                </a:r>
                <a:r>
                  <a:rPr lang="en-US"/>
                  <a:t>O</a:t>
                </a:r>
                <a:r>
                  <a:rPr lang="en-US" baseline="-25000"/>
                  <a:t>4</a:t>
                </a:r>
                <a:r>
                  <a:rPr lang="en-US"/>
                  <a:t>]</a:t>
                </a:r>
              </a:p>
            </p:txBody>
          </p:sp>
          <p:sp>
            <p:nvSpPr>
              <p:cNvPr id="14358" name="Line 13"/>
              <p:cNvSpPr>
                <a:spLocks noChangeShapeType="1"/>
              </p:cNvSpPr>
              <p:nvPr/>
            </p:nvSpPr>
            <p:spPr bwMode="auto">
              <a:xfrm>
                <a:off x="3370" y="2594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341" name="Group 71"/>
          <p:cNvGrpSpPr>
            <a:grpSpLocks/>
          </p:cNvGrpSpPr>
          <p:nvPr/>
        </p:nvGrpSpPr>
        <p:grpSpPr bwMode="auto">
          <a:xfrm>
            <a:off x="4356100" y="4676775"/>
            <a:ext cx="4545013" cy="822325"/>
            <a:chOff x="2928" y="2928"/>
            <a:chExt cx="2863" cy="518"/>
          </a:xfrm>
        </p:grpSpPr>
        <p:sp>
          <p:nvSpPr>
            <p:cNvPr id="14351" name="Rectangle 18"/>
            <p:cNvSpPr>
              <a:spLocks noChangeArrowheads="1"/>
            </p:cNvSpPr>
            <p:nvPr/>
          </p:nvSpPr>
          <p:spPr bwMode="auto">
            <a:xfrm>
              <a:off x="2928" y="3043"/>
              <a:ext cx="28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/>
                <a:t>K</a:t>
              </a:r>
              <a:r>
                <a:rPr lang="en-US" i="1" baseline="-25000"/>
                <a:t>c</a:t>
              </a:r>
              <a:r>
                <a:rPr lang="en-US"/>
                <a:t> = 		  = 4.72 at 100 </a:t>
              </a:r>
              <a:r>
                <a:rPr lang="en-US">
                  <a:sym typeface="Symbol" charset="2"/>
                </a:rPr>
                <a:t>C</a:t>
              </a:r>
              <a:endParaRPr lang="en-US"/>
            </a:p>
          </p:txBody>
        </p:sp>
        <p:grpSp>
          <p:nvGrpSpPr>
            <p:cNvPr id="14352" name="Group 70"/>
            <p:cNvGrpSpPr>
              <a:grpSpLocks/>
            </p:cNvGrpSpPr>
            <p:nvPr/>
          </p:nvGrpSpPr>
          <p:grpSpPr bwMode="auto">
            <a:xfrm>
              <a:off x="3408" y="2928"/>
              <a:ext cx="768" cy="518"/>
              <a:chOff x="3408" y="2928"/>
              <a:chExt cx="768" cy="518"/>
            </a:xfrm>
          </p:grpSpPr>
          <p:sp>
            <p:nvSpPr>
              <p:cNvPr id="14353" name="Rectangle 20"/>
              <p:cNvSpPr>
                <a:spLocks noChangeArrowheads="1"/>
              </p:cNvSpPr>
              <p:nvPr/>
            </p:nvSpPr>
            <p:spPr bwMode="auto">
              <a:xfrm>
                <a:off x="3485" y="2928"/>
                <a:ext cx="6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[N</a:t>
                </a:r>
                <a:r>
                  <a:rPr lang="en-US" baseline="-25000"/>
                  <a:t>2</a:t>
                </a:r>
                <a:r>
                  <a:rPr lang="en-US"/>
                  <a:t>O</a:t>
                </a:r>
                <a:r>
                  <a:rPr lang="en-US" baseline="-25000"/>
                  <a:t>4</a:t>
                </a:r>
                <a:r>
                  <a:rPr lang="en-US"/>
                  <a:t>]</a:t>
                </a:r>
              </a:p>
              <a:p>
                <a:pPr algn="ctr"/>
                <a:r>
                  <a:rPr lang="en-US"/>
                  <a:t>[NO</a:t>
                </a:r>
                <a:r>
                  <a:rPr lang="en-US" baseline="-25000"/>
                  <a:t>2</a:t>
                </a:r>
                <a:r>
                  <a:rPr lang="en-US"/>
                  <a:t>]</a:t>
                </a:r>
                <a:r>
                  <a:rPr lang="en-US" baseline="30000"/>
                  <a:t>2</a:t>
                </a:r>
                <a:endParaRPr lang="en-US"/>
              </a:p>
            </p:txBody>
          </p:sp>
          <p:sp>
            <p:nvSpPr>
              <p:cNvPr id="14354" name="Line 21"/>
              <p:cNvSpPr>
                <a:spLocks noChangeShapeType="1"/>
              </p:cNvSpPr>
              <p:nvPr/>
            </p:nvSpPr>
            <p:spPr bwMode="auto">
              <a:xfrm>
                <a:off x="3408" y="3205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342" name="Group 65"/>
          <p:cNvGrpSpPr>
            <a:grpSpLocks/>
          </p:cNvGrpSpPr>
          <p:nvPr/>
        </p:nvGrpSpPr>
        <p:grpSpPr bwMode="auto">
          <a:xfrm>
            <a:off x="457200" y="4800600"/>
            <a:ext cx="3200400" cy="519113"/>
            <a:chOff x="-6" y="3024"/>
            <a:chExt cx="2775" cy="327"/>
          </a:xfrm>
        </p:grpSpPr>
        <p:sp>
          <p:nvSpPr>
            <p:cNvPr id="14349" name="Rectangle 56"/>
            <p:cNvSpPr>
              <a:spLocks noChangeArrowheads="1"/>
            </p:cNvSpPr>
            <p:nvPr/>
          </p:nvSpPr>
          <p:spPr bwMode="auto">
            <a:xfrm>
              <a:off x="1872" y="3024"/>
              <a:ext cx="89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N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</a:t>
              </a:r>
            </a:p>
          </p:txBody>
        </p:sp>
        <p:sp>
          <p:nvSpPr>
            <p:cNvPr id="14350" name="Rectangle 58"/>
            <p:cNvSpPr>
              <a:spLocks noChangeArrowheads="1"/>
            </p:cNvSpPr>
            <p:nvPr/>
          </p:nvSpPr>
          <p:spPr bwMode="auto">
            <a:xfrm>
              <a:off x="-6" y="3024"/>
              <a:ext cx="150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2 NO</a:t>
              </a:r>
              <a:r>
                <a:rPr lang="en-US" sz="2800" baseline="-25000"/>
                <a:t>2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  </a:t>
              </a:r>
            </a:p>
          </p:txBody>
        </p:sp>
      </p:grpSp>
      <p:grpSp>
        <p:nvGrpSpPr>
          <p:cNvPr id="14343" name="Group 67"/>
          <p:cNvGrpSpPr>
            <a:grpSpLocks/>
          </p:cNvGrpSpPr>
          <p:nvPr/>
        </p:nvGrpSpPr>
        <p:grpSpPr bwMode="auto">
          <a:xfrm>
            <a:off x="457200" y="3824288"/>
            <a:ext cx="3578225" cy="525462"/>
            <a:chOff x="288" y="2409"/>
            <a:chExt cx="2254" cy="331"/>
          </a:xfrm>
        </p:grpSpPr>
        <p:sp>
          <p:nvSpPr>
            <p:cNvPr id="14347" name="Rectangle 50"/>
            <p:cNvSpPr>
              <a:spLocks noChangeArrowheads="1"/>
            </p:cNvSpPr>
            <p:nvPr/>
          </p:nvSpPr>
          <p:spPr bwMode="auto">
            <a:xfrm>
              <a:off x="288" y="2409"/>
              <a:ext cx="134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N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  </a:t>
              </a:r>
            </a:p>
          </p:txBody>
        </p:sp>
        <p:sp>
          <p:nvSpPr>
            <p:cNvPr id="14348" name="Rectangle 52"/>
            <p:cNvSpPr>
              <a:spLocks noChangeArrowheads="1"/>
            </p:cNvSpPr>
            <p:nvPr/>
          </p:nvSpPr>
          <p:spPr bwMode="auto">
            <a:xfrm>
              <a:off x="1536" y="2410"/>
              <a:ext cx="100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2 NO</a:t>
              </a:r>
              <a:r>
                <a:rPr lang="en-US" sz="2800" baseline="-25000"/>
                <a:t>2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</a:t>
              </a:r>
            </a:p>
          </p:txBody>
        </p:sp>
      </p:grpSp>
      <p:sp>
        <p:nvSpPr>
          <p:cNvPr id="14345" name="Rectangle 1"/>
          <p:cNvSpPr>
            <a:spLocks noChangeArrowheads="1"/>
          </p:cNvSpPr>
          <p:nvPr/>
        </p:nvSpPr>
        <p:spPr bwMode="auto">
          <a:xfrm>
            <a:off x="1957388" y="3881438"/>
            <a:ext cx="4429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⇌</a:t>
            </a:r>
          </a:p>
        </p:txBody>
      </p:sp>
      <p:sp>
        <p:nvSpPr>
          <p:cNvPr id="14346" name="Rectangle 2"/>
          <p:cNvSpPr>
            <a:spLocks noChangeArrowheads="1"/>
          </p:cNvSpPr>
          <p:nvPr/>
        </p:nvSpPr>
        <p:spPr bwMode="auto">
          <a:xfrm>
            <a:off x="2097088" y="4800600"/>
            <a:ext cx="4429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⇌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87413" y="0"/>
            <a:ext cx="7418387" cy="12954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Stoichiometry and Equilibrium Constants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943975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To find the new equilibrium constant of a reaction when the equation has been multiplied by a number, simply raise the original equilibrium constant to that power. Here, the stoichiometry is doubled; the constant is the squared!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4044950" y="4384675"/>
            <a:ext cx="4714875" cy="822325"/>
            <a:chOff x="2836" y="2314"/>
            <a:chExt cx="2970" cy="518"/>
          </a:xfrm>
        </p:grpSpPr>
        <p:sp>
          <p:nvSpPr>
            <p:cNvPr id="15379" name="Rectangle 5"/>
            <p:cNvSpPr>
              <a:spLocks noChangeArrowheads="1"/>
            </p:cNvSpPr>
            <p:nvPr/>
          </p:nvSpPr>
          <p:spPr bwMode="auto">
            <a:xfrm>
              <a:off x="2836" y="2429"/>
              <a:ext cx="297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/>
                <a:t>K</a:t>
              </a:r>
              <a:r>
                <a:rPr lang="en-US" i="1" baseline="-25000"/>
                <a:t>c</a:t>
              </a:r>
              <a:r>
                <a:rPr lang="en-US"/>
                <a:t> = 		  = 0.212 at 100 </a:t>
              </a:r>
              <a:r>
                <a:rPr lang="en-US">
                  <a:sym typeface="Symbol" charset="2"/>
                </a:rPr>
                <a:t>C</a:t>
              </a:r>
              <a:endParaRPr lang="en-US"/>
            </a:p>
          </p:txBody>
        </p:sp>
        <p:grpSp>
          <p:nvGrpSpPr>
            <p:cNvPr id="15380" name="Group 6"/>
            <p:cNvGrpSpPr>
              <a:grpSpLocks/>
            </p:cNvGrpSpPr>
            <p:nvPr/>
          </p:nvGrpSpPr>
          <p:grpSpPr bwMode="auto">
            <a:xfrm>
              <a:off x="3316" y="2314"/>
              <a:ext cx="768" cy="518"/>
              <a:chOff x="3316" y="2314"/>
              <a:chExt cx="768" cy="518"/>
            </a:xfrm>
          </p:grpSpPr>
          <p:sp>
            <p:nvSpPr>
              <p:cNvPr id="15381" name="Rectangle 7"/>
              <p:cNvSpPr>
                <a:spLocks noChangeArrowheads="1"/>
              </p:cNvSpPr>
              <p:nvPr/>
            </p:nvSpPr>
            <p:spPr bwMode="auto">
              <a:xfrm>
                <a:off x="3393" y="2314"/>
                <a:ext cx="65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[NO</a:t>
                </a:r>
                <a:r>
                  <a:rPr lang="en-US" baseline="-25000"/>
                  <a:t>2</a:t>
                </a:r>
                <a:r>
                  <a:rPr lang="en-US"/>
                  <a:t>]</a:t>
                </a:r>
                <a:r>
                  <a:rPr lang="en-US" baseline="30000"/>
                  <a:t>2</a:t>
                </a:r>
                <a:endParaRPr lang="en-US"/>
              </a:p>
              <a:p>
                <a:pPr algn="ctr"/>
                <a:r>
                  <a:rPr lang="en-US"/>
                  <a:t>[N</a:t>
                </a:r>
                <a:r>
                  <a:rPr lang="en-US" baseline="-25000"/>
                  <a:t>2</a:t>
                </a:r>
                <a:r>
                  <a:rPr lang="en-US"/>
                  <a:t>O</a:t>
                </a:r>
                <a:r>
                  <a:rPr lang="en-US" baseline="-25000"/>
                  <a:t>4</a:t>
                </a:r>
                <a:r>
                  <a:rPr lang="en-US"/>
                  <a:t>]</a:t>
                </a:r>
              </a:p>
            </p:txBody>
          </p:sp>
          <p:sp>
            <p:nvSpPr>
              <p:cNvPr id="15382" name="Line 8"/>
              <p:cNvSpPr>
                <a:spLocks noChangeShapeType="1"/>
              </p:cNvSpPr>
              <p:nvPr/>
            </p:nvSpPr>
            <p:spPr bwMode="auto">
              <a:xfrm>
                <a:off x="3316" y="2591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365" name="Group 9"/>
          <p:cNvGrpSpPr>
            <a:grpSpLocks/>
          </p:cNvGrpSpPr>
          <p:nvPr/>
        </p:nvGrpSpPr>
        <p:grpSpPr bwMode="auto">
          <a:xfrm>
            <a:off x="4059238" y="5224463"/>
            <a:ext cx="5030787" cy="822325"/>
            <a:chOff x="2928" y="2928"/>
            <a:chExt cx="3117" cy="518"/>
          </a:xfrm>
        </p:grpSpPr>
        <p:sp>
          <p:nvSpPr>
            <p:cNvPr id="15375" name="Rectangle 10"/>
            <p:cNvSpPr>
              <a:spLocks noChangeArrowheads="1"/>
            </p:cNvSpPr>
            <p:nvPr/>
          </p:nvSpPr>
          <p:spPr bwMode="auto">
            <a:xfrm>
              <a:off x="2928" y="3043"/>
              <a:ext cx="31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/>
                <a:t>K</a:t>
              </a:r>
              <a:r>
                <a:rPr lang="en-US" i="1" baseline="-25000"/>
                <a:t>c</a:t>
              </a:r>
              <a:r>
                <a:rPr lang="en-US"/>
                <a:t> = 		  = (0.212)</a:t>
              </a:r>
              <a:r>
                <a:rPr lang="en-US" baseline="30000"/>
                <a:t>2</a:t>
              </a:r>
              <a:r>
                <a:rPr lang="en-US"/>
                <a:t> at 100 </a:t>
              </a:r>
              <a:r>
                <a:rPr lang="en-US">
                  <a:sym typeface="Symbol" charset="2"/>
                </a:rPr>
                <a:t>C</a:t>
              </a:r>
              <a:endParaRPr lang="en-US"/>
            </a:p>
          </p:txBody>
        </p:sp>
        <p:grpSp>
          <p:nvGrpSpPr>
            <p:cNvPr id="15376" name="Group 11"/>
            <p:cNvGrpSpPr>
              <a:grpSpLocks/>
            </p:cNvGrpSpPr>
            <p:nvPr/>
          </p:nvGrpSpPr>
          <p:grpSpPr bwMode="auto">
            <a:xfrm>
              <a:off x="3408" y="2928"/>
              <a:ext cx="768" cy="518"/>
              <a:chOff x="3408" y="2928"/>
              <a:chExt cx="768" cy="518"/>
            </a:xfrm>
          </p:grpSpPr>
          <p:sp>
            <p:nvSpPr>
              <p:cNvPr id="15377" name="Rectangle 12"/>
              <p:cNvSpPr>
                <a:spLocks noChangeArrowheads="1"/>
              </p:cNvSpPr>
              <p:nvPr/>
            </p:nvSpPr>
            <p:spPr bwMode="auto">
              <a:xfrm>
                <a:off x="3457" y="2928"/>
                <a:ext cx="712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/>
                  <a:t>[NO</a:t>
                </a:r>
                <a:r>
                  <a:rPr lang="en-US" baseline="-25000"/>
                  <a:t>2</a:t>
                </a:r>
                <a:r>
                  <a:rPr lang="en-US"/>
                  <a:t>]</a:t>
                </a:r>
                <a:r>
                  <a:rPr lang="en-US" baseline="30000"/>
                  <a:t>4</a:t>
                </a:r>
                <a:endParaRPr lang="en-US"/>
              </a:p>
              <a:p>
                <a:pPr algn="ctr"/>
                <a:r>
                  <a:rPr lang="en-US"/>
                  <a:t>[N</a:t>
                </a:r>
                <a:r>
                  <a:rPr lang="en-US" baseline="-25000"/>
                  <a:t>2</a:t>
                </a:r>
                <a:r>
                  <a:rPr lang="en-US"/>
                  <a:t>O</a:t>
                </a:r>
                <a:r>
                  <a:rPr lang="en-US" baseline="-25000"/>
                  <a:t>4</a:t>
                </a:r>
                <a:r>
                  <a:rPr lang="en-US"/>
                  <a:t>]</a:t>
                </a:r>
                <a:r>
                  <a:rPr lang="en-US" baseline="30000"/>
                  <a:t>2</a:t>
                </a:r>
                <a:endParaRPr lang="en-US"/>
              </a:p>
            </p:txBody>
          </p:sp>
          <p:sp>
            <p:nvSpPr>
              <p:cNvPr id="15378" name="Line 13"/>
              <p:cNvSpPr>
                <a:spLocks noChangeShapeType="1"/>
              </p:cNvSpPr>
              <p:nvPr/>
            </p:nvSpPr>
            <p:spPr bwMode="auto">
              <a:xfrm>
                <a:off x="3408" y="3205"/>
                <a:ext cx="7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366" name="Group 22"/>
          <p:cNvGrpSpPr>
            <a:grpSpLocks/>
          </p:cNvGrpSpPr>
          <p:nvPr/>
        </p:nvGrpSpPr>
        <p:grpSpPr bwMode="auto">
          <a:xfrm>
            <a:off x="412750" y="5376863"/>
            <a:ext cx="3706813" cy="523875"/>
            <a:chOff x="48" y="3024"/>
            <a:chExt cx="3047" cy="330"/>
          </a:xfrm>
        </p:grpSpPr>
        <p:sp>
          <p:nvSpPr>
            <p:cNvPr id="15373" name="Rectangle 15"/>
            <p:cNvSpPr>
              <a:spLocks noChangeArrowheads="1"/>
            </p:cNvSpPr>
            <p:nvPr/>
          </p:nvSpPr>
          <p:spPr bwMode="auto">
            <a:xfrm>
              <a:off x="1782" y="3024"/>
              <a:ext cx="131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4 NO</a:t>
              </a:r>
              <a:r>
                <a:rPr lang="en-US" sz="2800" baseline="-25000"/>
                <a:t>2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</a:t>
              </a:r>
            </a:p>
          </p:txBody>
        </p:sp>
        <p:sp>
          <p:nvSpPr>
            <p:cNvPr id="15374" name="Rectangle 16"/>
            <p:cNvSpPr>
              <a:spLocks noChangeArrowheads="1"/>
            </p:cNvSpPr>
            <p:nvPr/>
          </p:nvSpPr>
          <p:spPr bwMode="auto">
            <a:xfrm>
              <a:off x="48" y="3024"/>
              <a:ext cx="142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2 N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</a:t>
              </a:r>
            </a:p>
          </p:txBody>
        </p:sp>
      </p:grpSp>
      <p:grpSp>
        <p:nvGrpSpPr>
          <p:cNvPr id="15367" name="Group 18"/>
          <p:cNvGrpSpPr>
            <a:grpSpLocks/>
          </p:cNvGrpSpPr>
          <p:nvPr/>
        </p:nvGrpSpPr>
        <p:grpSpPr bwMode="auto">
          <a:xfrm>
            <a:off x="412750" y="4535488"/>
            <a:ext cx="3632200" cy="523875"/>
            <a:chOff x="0" y="2409"/>
            <a:chExt cx="2288" cy="330"/>
          </a:xfrm>
        </p:grpSpPr>
        <p:sp>
          <p:nvSpPr>
            <p:cNvPr id="15371" name="Rectangle 19"/>
            <p:cNvSpPr>
              <a:spLocks noChangeArrowheads="1"/>
            </p:cNvSpPr>
            <p:nvPr/>
          </p:nvSpPr>
          <p:spPr bwMode="auto">
            <a:xfrm>
              <a:off x="0" y="2409"/>
              <a:ext cx="153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N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 </a:t>
              </a:r>
            </a:p>
          </p:txBody>
        </p:sp>
        <p:sp>
          <p:nvSpPr>
            <p:cNvPr id="15372" name="Rectangle 20"/>
            <p:cNvSpPr>
              <a:spLocks noChangeArrowheads="1"/>
            </p:cNvSpPr>
            <p:nvPr/>
          </p:nvSpPr>
          <p:spPr bwMode="auto">
            <a:xfrm>
              <a:off x="1186" y="2409"/>
              <a:ext cx="110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2 NO</a:t>
              </a:r>
              <a:r>
                <a:rPr lang="en-US" sz="2800" baseline="-25000"/>
                <a:t>2</a:t>
              </a:r>
              <a:r>
                <a:rPr lang="en-US" sz="2800"/>
                <a:t>(</a:t>
              </a:r>
              <a:r>
                <a:rPr lang="en-US" sz="2800" i="1"/>
                <a:t>g</a:t>
              </a:r>
              <a:r>
                <a:rPr lang="en-US" sz="2800"/>
                <a:t>)</a:t>
              </a:r>
            </a:p>
          </p:txBody>
        </p:sp>
      </p:grpSp>
      <p:sp>
        <p:nvSpPr>
          <p:cNvPr id="15369" name="Rectangle 1"/>
          <p:cNvSpPr>
            <a:spLocks noChangeArrowheads="1"/>
          </p:cNvSpPr>
          <p:nvPr/>
        </p:nvSpPr>
        <p:spPr bwMode="auto">
          <a:xfrm>
            <a:off x="1852613" y="4535488"/>
            <a:ext cx="4429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⇌</a:t>
            </a:r>
          </a:p>
        </p:txBody>
      </p:sp>
      <p:sp>
        <p:nvSpPr>
          <p:cNvPr id="15370" name="Rectangle 2"/>
          <p:cNvSpPr>
            <a:spLocks noChangeArrowheads="1"/>
          </p:cNvSpPr>
          <p:nvPr/>
        </p:nvSpPr>
        <p:spPr bwMode="auto">
          <a:xfrm>
            <a:off x="2079625" y="5407025"/>
            <a:ext cx="4429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⇌</a:t>
            </a:r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Magnitude of </a:t>
            </a:r>
            <a:r>
              <a:rPr lang="en-US" i="1"/>
              <a:t>K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419600" y="1371600"/>
            <a:ext cx="4724400" cy="4267200"/>
          </a:xfrm>
        </p:spPr>
        <p:txBody>
          <a:bodyPr/>
          <a:lstStyle/>
          <a:p>
            <a:pPr eaLnBrk="1" hangingPunct="1"/>
            <a:r>
              <a:rPr lang="en-US"/>
              <a:t>If </a:t>
            </a:r>
            <a:r>
              <a:rPr lang="en-US" i="1"/>
              <a:t>K</a:t>
            </a:r>
            <a:r>
              <a:rPr lang="en-US"/>
              <a:t>&gt;&gt;1, the reaction favors products; products predominate at equilibrium.</a:t>
            </a:r>
          </a:p>
          <a:p>
            <a:pPr eaLnBrk="1" hangingPunct="1"/>
            <a:r>
              <a:rPr lang="en-US"/>
              <a:t>If </a:t>
            </a:r>
            <a:r>
              <a:rPr lang="en-US" i="1"/>
              <a:t>K</a:t>
            </a:r>
            <a:r>
              <a:rPr lang="en-US"/>
              <a:t>&lt;&lt;1, the reaction favors reactants; reactants predominate at equilibrium.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572000" y="4114800"/>
            <a:ext cx="4343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  <p:pic>
        <p:nvPicPr>
          <p:cNvPr id="6" name="Picture 5" descr="15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39605" y="1447800"/>
            <a:ext cx="3951395" cy="4419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</a:t>
            </a:r>
            <a:r>
              <a:rPr lang="en-US" i="1"/>
              <a:t>Q</a:t>
            </a:r>
            <a:r>
              <a:rPr lang="en-US"/>
              <a:t> and </a:t>
            </a:r>
            <a:r>
              <a:rPr lang="en-US" i="1"/>
              <a:t>K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419600" cy="4724400"/>
          </a:xfrm>
        </p:spPr>
        <p:txBody>
          <a:bodyPr/>
          <a:lstStyle/>
          <a:p>
            <a:r>
              <a:rPr lang="en-US" dirty="0"/>
              <a:t>Nature wants </a:t>
            </a:r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/>
              <a:t>K.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&lt; </a:t>
            </a:r>
            <a:r>
              <a:rPr lang="en-US" i="1" dirty="0"/>
              <a:t>K</a:t>
            </a:r>
            <a:r>
              <a:rPr lang="en-US" dirty="0"/>
              <a:t>, nature will make the reaction proceed to products.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, the reaction is in equilibrium.</a:t>
            </a:r>
          </a:p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&gt; </a:t>
            </a:r>
            <a:r>
              <a:rPr lang="en-US" i="1" dirty="0"/>
              <a:t>K</a:t>
            </a:r>
            <a:r>
              <a:rPr lang="en-US" dirty="0"/>
              <a:t>, nature will make the reaction proceed to reactants.</a:t>
            </a:r>
          </a:p>
        </p:txBody>
      </p:sp>
      <p:pic>
        <p:nvPicPr>
          <p:cNvPr id="5" name="Picture 4" descr="15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486400" y="1447800"/>
            <a:ext cx="2209800" cy="3048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091745-AFC3-4C7E-B4A9-F380EF1A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59" y="4800600"/>
            <a:ext cx="1810941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0A524D-C1B7-4734-921B-E019F229E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566"/>
          <a:stretch/>
        </p:blipFill>
        <p:spPr>
          <a:xfrm>
            <a:off x="6936789" y="4871260"/>
            <a:ext cx="1518821" cy="9199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/>
              <a:t>LeChâtelier’s</a:t>
            </a:r>
            <a:r>
              <a:rPr lang="en-US" dirty="0"/>
              <a:t> Principle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sz="2800" dirty="0"/>
              <a:t>“If a system at equilibrium is disturbed by a change in temperature, pressure, or the concentration of one of the components, the system will shift its equilibrium position so as to counteract the effect of the disturbance.”</a:t>
            </a:r>
            <a:endParaRPr lang="en-US" sz="2800" baseline="30000" dirty="0"/>
          </a:p>
        </p:txBody>
      </p:sp>
      <p:pic>
        <p:nvPicPr>
          <p:cNvPr id="6" name="Picture 5" descr="15_Pg651_UnFigure.jpg">
            <a:extLst>
              <a:ext uri="{FF2B5EF4-FFF2-40B4-BE49-F238E27FC236}">
                <a16:creationId xmlns:a16="http://schemas.microsoft.com/office/drawing/2014/main" id="{7061C310-EA91-4712-867F-40749A89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25"/>
          <a:stretch>
            <a:fillRect/>
          </a:stretch>
        </p:blipFill>
        <p:spPr>
          <a:xfrm>
            <a:off x="2019300" y="3429000"/>
            <a:ext cx="5105400" cy="310882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in Volume or Pressure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20688" y="1143000"/>
            <a:ext cx="8686800" cy="4114800"/>
          </a:xfrm>
        </p:spPr>
        <p:txBody>
          <a:bodyPr/>
          <a:lstStyle/>
          <a:p>
            <a:r>
              <a:rPr lang="en-US" dirty="0"/>
              <a:t>When gases are involved in an equilibrium, </a:t>
            </a:r>
            <a:br>
              <a:rPr lang="en-US" dirty="0"/>
            </a:br>
            <a:r>
              <a:rPr lang="en-US" dirty="0"/>
              <a:t>a change in pressure or volume will affect equilibrium:</a:t>
            </a:r>
          </a:p>
          <a:p>
            <a:pPr lvl="1"/>
            <a:r>
              <a:rPr lang="en-US" dirty="0"/>
              <a:t>Higher volume or lower pressure favors the</a:t>
            </a:r>
            <a:br>
              <a:rPr lang="en-US" dirty="0"/>
            </a:br>
            <a:r>
              <a:rPr lang="en-US" dirty="0"/>
              <a:t>side of the equation with more moles (and </a:t>
            </a:r>
            <a:br>
              <a:rPr lang="en-US" dirty="0"/>
            </a:br>
            <a:r>
              <a:rPr lang="en-US" dirty="0"/>
              <a:t>vice-versa).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3657600"/>
            <a:ext cx="6629400" cy="3096876"/>
            <a:chOff x="1143000" y="3657600"/>
            <a:chExt cx="6629400" cy="3096876"/>
          </a:xfrm>
        </p:grpSpPr>
        <p:pic>
          <p:nvPicPr>
            <p:cNvPr id="5" name="Picture 4" descr="15_12_Figure.jpg"/>
            <p:cNvPicPr>
              <a:picLocks noChangeAspect="1"/>
            </p:cNvPicPr>
            <p:nvPr/>
          </p:nvPicPr>
          <p:blipFill rotWithShape="1">
            <a:blip r:embed="rId2"/>
            <a:srcRect r="19770" b="30260"/>
            <a:stretch/>
          </p:blipFill>
          <p:spPr>
            <a:xfrm>
              <a:off x="1143000" y="3657600"/>
              <a:ext cx="5318760" cy="2255520"/>
            </a:xfrm>
            <a:prstGeom prst="rect">
              <a:avLst/>
            </a:prstGeom>
          </p:spPr>
        </p:pic>
        <p:pic>
          <p:nvPicPr>
            <p:cNvPr id="6" name="Picture 5" descr="15_12_Figure.jpg"/>
            <p:cNvPicPr>
              <a:picLocks noChangeAspect="1"/>
            </p:cNvPicPr>
            <p:nvPr/>
          </p:nvPicPr>
          <p:blipFill rotWithShape="1">
            <a:blip r:embed="rId2"/>
            <a:srcRect l="78544" b="4246"/>
            <a:stretch/>
          </p:blipFill>
          <p:spPr>
            <a:xfrm>
              <a:off x="6350000" y="3657600"/>
              <a:ext cx="1422400" cy="309687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16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Acid–Base </a:t>
            </a:r>
            <a:br>
              <a:rPr lang="en-US" sz="3400" b="1"/>
            </a:br>
            <a:r>
              <a:rPr lang="en-US" sz="3400" b="1"/>
              <a:t>Equilibria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</a:t>
            </a:r>
            <a:r>
              <a:rPr lang="en-US" altLang="zh-TW" sz="1000">
                <a:solidFill>
                  <a:srgbClr val="73738C"/>
                </a:solidFill>
                <a:ea typeface="新細明體" charset="-120"/>
                <a:cs typeface="新細明體" charset="-120"/>
              </a:rPr>
              <a:t>15</a:t>
            </a:r>
            <a:r>
              <a:rPr lang="en-US" sz="1000">
                <a:solidFill>
                  <a:srgbClr val="73738C"/>
                </a:solidFill>
              </a:rPr>
              <a:t>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Acid/Base Chemistry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US" sz="2400" dirty="0"/>
              <a:t>Lewis acids are </a:t>
            </a:r>
            <a:r>
              <a:rPr lang="en-US" sz="2400" dirty="0">
                <a:solidFill>
                  <a:srgbClr val="FF0000"/>
                </a:solidFill>
              </a:rPr>
              <a:t>electron pair acceptors</a:t>
            </a:r>
            <a:r>
              <a:rPr lang="en-US" sz="2400" dirty="0"/>
              <a:t>.</a:t>
            </a:r>
          </a:p>
          <a:p>
            <a:r>
              <a:rPr lang="en-US" sz="2400" dirty="0"/>
              <a:t>Lewis bases are </a:t>
            </a:r>
            <a:r>
              <a:rPr lang="en-US" sz="2400" dirty="0">
                <a:solidFill>
                  <a:srgbClr val="FF0000"/>
                </a:solidFill>
              </a:rPr>
              <a:t>electron pair donors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All </a:t>
            </a:r>
            <a:r>
              <a:rPr lang="en-US" sz="2400" dirty="0" err="1">
                <a:solidFill>
                  <a:srgbClr val="FF0000"/>
                </a:solidFill>
              </a:rPr>
              <a:t>Brønsted</a:t>
            </a:r>
            <a:r>
              <a:rPr lang="en-US" sz="2400" dirty="0">
                <a:solidFill>
                  <a:srgbClr val="FF0000"/>
                </a:solidFill>
              </a:rPr>
              <a:t>–Lowry acids and bases are also called Lewis acids and bases</a:t>
            </a:r>
            <a:r>
              <a:rPr lang="en-US" sz="2400" dirty="0"/>
              <a:t>.</a:t>
            </a:r>
          </a:p>
          <a:p>
            <a:r>
              <a:rPr lang="en-US" sz="2400" dirty="0"/>
              <a:t>There are compounds which do </a:t>
            </a:r>
            <a:r>
              <a:rPr lang="en-US" sz="2400" i="1" dirty="0"/>
              <a:t>not </a:t>
            </a:r>
            <a:r>
              <a:rPr lang="en-US" sz="2400" dirty="0"/>
              <a:t>meet the </a:t>
            </a:r>
            <a:r>
              <a:rPr lang="en-US" sz="2400" dirty="0" err="1"/>
              <a:t>Brønsted</a:t>
            </a:r>
            <a:r>
              <a:rPr lang="en-US" sz="2400" dirty="0"/>
              <a:t>–Lowry definition which meet the Lewis definition.</a:t>
            </a:r>
          </a:p>
          <a:p>
            <a:pPr eaLnBrk="1" hangingPunct="1">
              <a:tabLst>
                <a:tab pos="1712913" algn="l"/>
              </a:tabLst>
            </a:pPr>
            <a:r>
              <a:rPr lang="en-US" sz="1800" dirty="0"/>
              <a:t>Arrhenius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sz="1800" dirty="0"/>
              <a:t>An acid is a substance that, when dissolved in water, </a:t>
            </a:r>
            <a:r>
              <a:rPr lang="en-US" sz="1800" dirty="0">
                <a:solidFill>
                  <a:srgbClr val="FF0000"/>
                </a:solidFill>
              </a:rPr>
              <a:t>increases the concentration of hydrogen ions</a:t>
            </a:r>
            <a:r>
              <a:rPr lang="en-US" sz="1800" dirty="0"/>
              <a:t>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sz="1800" dirty="0"/>
              <a:t>A base is a substance that, when dissolved in water, </a:t>
            </a:r>
            <a:r>
              <a:rPr lang="en-US" sz="1800" dirty="0">
                <a:solidFill>
                  <a:srgbClr val="FF0000"/>
                </a:solidFill>
              </a:rPr>
              <a:t>increases the concentration of </a:t>
            </a:r>
            <a:r>
              <a:rPr lang="en-US" sz="1800" dirty="0">
                <a:solidFill>
                  <a:srgbClr val="7030A0"/>
                </a:solidFill>
              </a:rPr>
              <a:t>hydroxide ions</a:t>
            </a:r>
            <a:r>
              <a:rPr lang="en-US" sz="1800" dirty="0"/>
              <a:t>.</a:t>
            </a:r>
          </a:p>
          <a:p>
            <a:pPr eaLnBrk="1" hangingPunct="1">
              <a:tabLst>
                <a:tab pos="1712913" algn="l"/>
              </a:tabLst>
            </a:pPr>
            <a:r>
              <a:rPr lang="en-US" sz="1800" dirty="0" err="1"/>
              <a:t>Brønsted</a:t>
            </a:r>
            <a:r>
              <a:rPr lang="en-US" sz="1800" dirty="0"/>
              <a:t>–Lowry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sz="1800" dirty="0"/>
              <a:t>An acid is </a:t>
            </a:r>
            <a:r>
              <a:rPr lang="en-US" sz="1800" dirty="0">
                <a:solidFill>
                  <a:srgbClr val="FF0000"/>
                </a:solidFill>
              </a:rPr>
              <a:t>a proton donor</a:t>
            </a:r>
            <a:r>
              <a:rPr lang="en-US" sz="1800" dirty="0"/>
              <a:t>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 sz="1800" dirty="0"/>
              <a:t>A base is </a:t>
            </a:r>
            <a:r>
              <a:rPr lang="en-US" sz="1800" dirty="0">
                <a:solidFill>
                  <a:srgbClr val="FF0000"/>
                </a:solidFill>
              </a:rPr>
              <a:t>a proton acceptor</a:t>
            </a:r>
            <a:endParaRPr lang="en-US" sz="1800" dirty="0"/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Conjugate Acids and Bases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The term </a:t>
            </a:r>
            <a:r>
              <a:rPr lang="en-US" sz="2800" b="1"/>
              <a:t>conjugate</a:t>
            </a:r>
            <a:r>
              <a:rPr lang="en-US" sz="2800"/>
              <a:t> means “joined together as a pair.”</a:t>
            </a:r>
          </a:p>
          <a:p>
            <a:pPr eaLnBrk="1" hangingPunct="1"/>
            <a:r>
              <a:rPr lang="en-US" sz="2800"/>
              <a:t>Reactions between acids and bases always yield their conjugate bases and acids.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31898"/>
            <a:ext cx="5814060" cy="24927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hapter 13  Properties of Solutions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Solution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Natural Tendency toward Mixing&amp;quot;&quot;/&gt;&lt;property id=&quot;20307&quot; value=&quot;329&quot;/&gt;&lt;/object&gt;&lt;object type=&quot;3&quot; unique_id=&quot;10006&quot;&gt;&lt;property id=&quot;20148&quot; value=&quot;5&quot;/&gt;&lt;property id=&quot;20300&quot; value=&quot;Slide 4 - &amp;quot;Intermolecular Forces of Attraction&amp;quot;&quot;/&gt;&lt;property id=&quot;20307&quot; value=&quot;330&quot;/&gt;&lt;/object&gt;&lt;object type=&quot;3&quot; unique_id=&quot;10007&quot;&gt;&lt;property id=&quot;20148&quot; value=&quot;5&quot;/&gt;&lt;property id=&quot;20300&quot; value=&quot;Slide 5 - &amp;quot;Attractions Involved When Forming a Solution&amp;quot;&quot;/&gt;&lt;property id=&quot;20307&quot; value=&quot;331&quot;/&gt;&lt;/object&gt;&lt;object type=&quot;3&quot; unique_id=&quot;10008&quot;&gt;&lt;property id=&quot;20148&quot; value=&quot;5&quot;/&gt;&lt;property id=&quot;20300&quot; value=&quot;Slide 6 - &amp;quot;Energetics of Solution Formation&amp;quot;&quot;/&gt;&lt;property id=&quot;20307&quot; value=&quot;258&quot;/&gt;&lt;/object&gt;&lt;object type=&quot;3&quot; unique_id=&quot;10009&quot;&gt;&lt;property id=&quot;20148&quot; value=&quot;5&quot;/&gt;&lt;property id=&quot;20300&quot; value=&quot;Slide 7 - &amp;quot;Exothermic or Endothermic&amp;quot;&quot;/&gt;&lt;property id=&quot;20307&quot; value=&quot;332&quot;/&gt;&lt;/object&gt;&lt;object type=&quot;3&quot; unique_id=&quot;10010&quot;&gt;&lt;property id=&quot;20148&quot; value=&quot;5&quot;/&gt;&lt;property id=&quot;20300&quot; value=&quot;Slide 8 - &amp;quot;Aqueous Solution vs. Chemical Reaction&amp;quot;&quot;/&gt;&lt;property id=&quot;20307&quot; value=&quot;268&quot;/&gt;&lt;/object&gt;&lt;object type=&quot;3&quot; unique_id=&quot;10011&quot;&gt;&lt;property id=&quot;20148&quot; value=&quot;5&quot;/&gt;&lt;property id=&quot;20300&quot; value=&quot;Slide 9 - &amp;quot;Opposing Processes&amp;quot;&quot;/&gt;&lt;property id=&quot;20307&quot; value=&quot;333&quot;/&gt;&lt;/object&gt;&lt;object type=&quot;3&quot; unique_id=&quot;10012&quot;&gt;&lt;property id=&quot;20148&quot; value=&quot;5&quot;/&gt;&lt;property id=&quot;20300&quot; value=&quot;Slide 10 - &amp;quot;Solubility&amp;quot;&quot;/&gt;&lt;property id=&quot;20307&quot; value=&quot;334&quot;/&gt;&lt;/object&gt;&lt;object type=&quot;3&quot; unique_id=&quot;10013&quot;&gt;&lt;property id=&quot;20148&quot; value=&quot;5&quot;/&gt;&lt;property id=&quot;20300&quot; value=&quot;Slide 11 - &amp;quot;Supersaturated Solutions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Factors That Affect Solubility&amp;quot;&quot;/&gt;&lt;property id=&quot;20307&quot; value=&quot;335&quot;/&gt;&lt;/object&gt;&lt;object type=&quot;3&quot; unique_id=&quot;10015&quot;&gt;&lt;property id=&quot;20148&quot; value=&quot;5&quot;/&gt;&lt;property id=&quot;20300&quot; value=&quot;Slide 13 - &amp;quot;Solute–Solvent Interactions&amp;quot;&quot;/&gt;&lt;property id=&quot;20307&quot; value=&quot;336&quot;/&gt;&lt;/object&gt;&lt;object type=&quot;3&quot; unique_id=&quot;10016&quot;&gt;&lt;property id=&quot;20148&quot; value=&quot;5&quot;/&gt;&lt;property id=&quot;20300&quot; value=&quot;Slide 14 - &amp;quot;Organic Molecules in Water&amp;quot;&quot;/&gt;&lt;property id=&quot;20307&quot; value=&quot;337&quot;/&gt;&lt;/object&gt;&lt;object type=&quot;3&quot; unique_id=&quot;10017&quot;&gt;&lt;property id=&quot;20148&quot; value=&quot;5&quot;/&gt;&lt;property id=&quot;20300&quot; value=&quot;Slide 15 - &amp;quot;Liquid/Liquid Solubility&amp;quot;&quot;/&gt;&lt;property id=&quot;20307&quot; value=&quot;338&quot;/&gt;&lt;/object&gt;&lt;object type=&quot;3&quot; unique_id=&quot;10018&quot;&gt;&lt;property id=&quot;20148&quot; value=&quot;5&quot;/&gt;&lt;property id=&quot;20300&quot; value=&quot;Slide 16 - &amp;quot;Solubility and Biological Importance&amp;quot;&quot;/&gt;&lt;property id=&quot;20307&quot; value=&quot;275&quot;/&gt;&lt;/object&gt;&lt;object type=&quot;3&quot; unique_id=&quot;10019&quot;&gt;&lt;property id=&quot;20148&quot; value=&quot;5&quot;/&gt;&lt;property id=&quot;20300&quot; value=&quot;Slide 17 - &amp;quot;Pressure Effects&amp;quot;&quot;/&gt;&lt;property id=&quot;20307&quot; value=&quot;339&quot;/&gt;&lt;/object&gt;&lt;object type=&quot;3&quot; unique_id=&quot;10020&quot;&gt;&lt;property id=&quot;20148&quot; value=&quot;5&quot;/&gt;&lt;property id=&quot;20300&quot; value=&quot;Slide 18 - &amp;quot;Henry’s Law&amp;quot;&quot;/&gt;&lt;property id=&quot;20307&quot; value=&quot;340&quot;/&gt;&lt;/object&gt;&lt;object type=&quot;3&quot; unique_id=&quot;10021&quot;&gt;&lt;property id=&quot;20148&quot; value=&quot;5&quot;/&gt;&lt;property id=&quot;20300&quot; value=&quot;Slide 19 - &amp;quot;Temperature Effects&amp;quot;&quot;/&gt;&lt;property id=&quot;20307&quot; value=&quot;341&quot;/&gt;&lt;/object&gt;&lt;object type=&quot;3&quot; unique_id=&quot;10022&quot;&gt;&lt;property id=&quot;20148&quot; value=&quot;5&quot;/&gt;&lt;property id=&quot;20300&quot; value=&quot;Slide 20 - &amp;quot;Solution Concentration&amp;quot;&quot;/&gt;&lt;property id=&quot;20307&quot; value=&quot;342&quot;/&gt;&lt;/object&gt;&lt;object type=&quot;3&quot; unique_id=&quot;10023&quot;&gt;&lt;property id=&quot;20148&quot; value=&quot;5&quot;/&gt;&lt;property id=&quot;20300&quot; value=&quot;Slide 21 - &amp;quot;Units of Concentration&amp;quot;&quot;/&gt;&lt;property id=&quot;20307&quot; value=&quot;343&quot;/&gt;&lt;/object&gt;&lt;object type=&quot;3&quot; unique_id=&quot;10024&quot;&gt;&lt;property id=&quot;20148&quot; value=&quot;5&quot;/&gt;&lt;property id=&quot;20300&quot; value=&quot;Slide 22 - &amp;quot;1)  Mass Percentage&amp;quot;&quot;/&gt;&lt;property id=&quot;20307&quot; value=&quot;344&quot;/&gt;&lt;/object&gt;&lt;object type=&quot;3&quot; unique_id=&quot;10025&quot;&gt;&lt;property id=&quot;20148&quot; value=&quot;5&quot;/&gt;&lt;property id=&quot;20300&quot; value=&quot;Slide 23 - &amp;quot;2)  Parts per Million (ppm) 3)  Parts per Billion (ppb)&amp;quot;&quot;/&gt;&lt;property id=&quot;20307&quot; value=&quot;345&quot;/&gt;&lt;/object&gt;&lt;object type=&quot;3&quot; unique_id=&quot;10026&quot;&gt;&lt;property id=&quot;20148&quot; value=&quot;5&quot;/&gt;&lt;property id=&quot;20300&quot; value=&quot;Slide 24 - &amp;quot;(4)  Mole Fraction (χ)&amp;quot;&quot;/&gt;&lt;property id=&quot;20307&quot; value=&quot;346&quot;/&gt;&lt;/object&gt;&lt;object type=&quot;3&quot; unique_id=&quot;10027&quot;&gt;&lt;property id=&quot;20148&quot; value=&quot;5&quot;/&gt;&lt;property id=&quot;20300&quot; value=&quot;Slide 25 - &amp;quot;(5)  Molarity (M) (6)  Molality (m)&amp;quot;&quot;/&gt;&lt;property id=&quot;20307&quot; value=&quot;347&quot;/&gt;&lt;/object&gt;&lt;object type=&quot;3&quot; unique_id=&quot;10028&quot;&gt;&lt;property id=&quot;20148&quot; value=&quot;5&quot;/&gt;&lt;property id=&quot;20300&quot; value=&quot;Slide 26 - &amp;quot;Molarity vs. Molality&amp;quot;&quot;/&gt;&lt;property id=&quot;20307&quot; value=&quot;348&quot;/&gt;&lt;/object&gt;&lt;object type=&quot;3&quot; unique_id=&quot;10029&quot;&gt;&lt;property id=&quot;20148&quot; value=&quot;5&quot;/&gt;&lt;property id=&quot;20300&quot; value=&quot;Slide 27 - &amp;quot;Converting Units&amp;quot;&quot;/&gt;&lt;property id=&quot;20307&quot; value=&quot;349&quot;/&gt;&lt;/object&gt;&lt;object type=&quot;3&quot; unique_id=&quot;10030&quot;&gt;&lt;property id=&quot;20148&quot; value=&quot;5&quot;/&gt;&lt;property id=&quot;20300&quot; value=&quot;Slide 28 - &amp;quot;Colligative Properties&amp;quot;&quot;/&gt;&lt;property id=&quot;20307&quot; value=&quot;288&quot;/&gt;&lt;/object&gt;&lt;object type=&quot;3&quot; unique_id=&quot;10031&quot;&gt;&lt;property id=&quot;20148&quot; value=&quot;5&quot;/&gt;&lt;property id=&quot;20300&quot; value=&quot;Slide 29 - &amp;quot;Vapor Pressure&amp;quot;&quot;/&gt;&lt;property id=&quot;20307&quot; value=&quot;289&quot;/&gt;&lt;/object&gt;&lt;object type=&quot;3&quot; unique_id=&quot;10032&quot;&gt;&lt;property id=&quot;20148&quot; value=&quot;5&quot;/&gt;&lt;property id=&quot;20300&quot; value=&quot;Slide 30 - &amp;quot;Raoult’s Law&amp;quot;&quot;/&gt;&lt;property id=&quot;20307&quot; value=&quot;350&quot;/&gt;&lt;/object&gt;&lt;object type=&quot;3&quot; unique_id=&quot;10033&quot;&gt;&lt;property id=&quot;20148&quot; value=&quot;5&quot;/&gt;&lt;property id=&quot;20300&quot; value=&quot;Slide 31 - &amp;quot;Boiling-Point Elevation&amp;quot;&quot;/&gt;&lt;property id=&quot;20307&quot; value=&quot;292&quot;/&gt;&lt;/object&gt;&lt;object type=&quot;3&quot; unique_id=&quot;10034&quot;&gt;&lt;property id=&quot;20148&quot; value=&quot;5&quot;/&gt;&lt;property id=&quot;20300&quot; value=&quot;Slide 32 - &amp;quot;Freezing-Point Depression&amp;quot;&quot;/&gt;&lt;property id=&quot;20307&quot; value=&quot;351&quot;/&gt;&lt;/object&gt;&lt;object type=&quot;3&quot; unique_id=&quot;10035&quot;&gt;&lt;property id=&quot;20148&quot; value=&quot;5&quot;/&gt;&lt;property id=&quot;20300&quot; value=&quot;Slide 33 - &amp;quot;Boiling-Point Elevation and Freezing-Point Depression&amp;quot;&quot;/&gt;&lt;property id=&quot;20307&quot; value=&quot;352&quot;/&gt;&lt;/object&gt;&lt;object type=&quot;3&quot; unique_id=&quot;10036&quot;&gt;&lt;property id=&quot;20148&quot; value=&quot;5&quot;/&gt;&lt;property id=&quot;20300&quot; value=&quot;Slide 34 - &amp;quot;The van’t Hoff Factor (i)&amp;quot;&quot;/&gt;&lt;property id=&quot;20307&quot; value=&quot;353&quot;/&gt;&lt;/object&gt;&lt;object type=&quot;3&quot; unique_id=&quot;10037&quot;&gt;&lt;property id=&quot;20148&quot; value=&quot;5&quot;/&gt;&lt;property id=&quot;20300&quot; value=&quot;Slide 35 - &amp;quot;Osmosis&amp;quot;&quot;/&gt;&lt;property id=&quot;20307&quot; value=&quot;296&quot;/&gt;&lt;/object&gt;&lt;object type=&quot;3&quot; unique_id=&quot;10038&quot;&gt;&lt;property id=&quot;20148&quot; value=&quot;5&quot;/&gt;&lt;property id=&quot;20300&quot; value=&quot;Slide 36 - &amp;quot;Osmotic Pressure&amp;quot;&quot;/&gt;&lt;property id=&quot;20307&quot; value=&quot;354&quot;/&gt;&lt;/object&gt;&lt;object type=&quot;3&quot; unique_id=&quot;10039&quot;&gt;&lt;property id=&quot;20148&quot; value=&quot;5&quot;/&gt;&lt;property id=&quot;20300&quot; value=&quot;Slide 37 - &amp;quot;Types of Solutions &amp;amp; Osmosis&amp;quot;&quot;/&gt;&lt;property id=&quot;20307&quot; value=&quot;355&quot;/&gt;&lt;/object&gt;&lt;object type=&quot;3&quot; unique_id=&quot;10040&quot;&gt;&lt;property id=&quot;20148&quot; value=&quot;5&quot;/&gt;&lt;property id=&quot;20300&quot; value=&quot;Slide 38 - &amp;quot;Osmosis and Blood Cells&amp;quot;&quot;/&gt;&lt;property id=&quot;20307&quot; value=&quot;356&quot;/&gt;&lt;/object&gt;&lt;object type=&quot;3&quot; unique_id=&quot;10041&quot;&gt;&lt;property id=&quot;20148&quot; value=&quot;5&quot;/&gt;&lt;property id=&quot;20300&quot; value=&quot;Slide 39 - &amp;quot;Colloids&amp;quot;&quot;/&gt;&lt;property id=&quot;20307&quot; value=&quot;308&quot;/&gt;&lt;/object&gt;&lt;object type=&quot;3&quot; unique_id=&quot;10042&quot;&gt;&lt;property id=&quot;20148&quot; value=&quot;5&quot;/&gt;&lt;property id=&quot;20300&quot; value=&quot;Slide 40 - &amp;quot;Tyndall Effect&amp;quot;&quot;/&gt;&lt;property id=&quot;20307&quot; value=&quot;309&quot;/&gt;&lt;/object&gt;&lt;object type=&quot;3&quot; unique_id=&quot;10043&quot;&gt;&lt;property id=&quot;20148&quot; value=&quot;5&quot;/&gt;&lt;property id=&quot;20300&quot; value=&quot;Slide 41 - &amp;quot;Colloids and Biomolecules&amp;quot;&quot;/&gt;&lt;property id=&quot;20307&quot; value=&quot;310&quot;/&gt;&lt;/object&gt;&lt;object type=&quot;3&quot; unique_id=&quot;10044&quot;&gt;&lt;property id=&quot;20148&quot; value=&quot;5&quot;/&gt;&lt;property id=&quot;20300&quot; value=&quot;Slide 42 - &amp;quot;Stabilizing Colloids by Adsorption&amp;quot;&quot;/&gt;&lt;property id=&quot;20307&quot; value=&quot;357&quot;/&gt;&lt;/object&gt;&lt;object type=&quot;3&quot; unique_id=&quot;10045&quot;&gt;&lt;property id=&quot;20148&quot; value=&quot;5&quot;/&gt;&lt;property id=&quot;20300&quot; value=&quot;Slide 43 - &amp;quot;Colloids in Biological Systems&amp;quot;&quot;/&gt;&lt;property id=&quot;20307&quot; value=&quot;312&quot;/&gt;&lt;/object&gt;&lt;object type=&quot;3&quot; unique_id=&quot;10046&quot;&gt;&lt;property id=&quot;20148&quot; value=&quot;5&quot;/&gt;&lt;property id=&quot;20300&quot; value=&quot;Slide 44 - &amp;quot;Brownian Motion&amp;quot;&quot;/&gt;&lt;property id=&quot;20307&quot; value=&quot;358&quot;/&gt;&lt;/object&gt;&lt;/object&gt;&lt;object type=&quot;8&quot; unique_id=&quot;100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5878</Words>
  <Application>Microsoft Office PowerPoint</Application>
  <PresentationFormat>On-screen Show (4:3)</PresentationFormat>
  <Paragraphs>650</Paragraphs>
  <Slides>122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122</vt:i4>
      </vt:variant>
    </vt:vector>
  </HeadingPairs>
  <TitlesOfParts>
    <vt:vector size="131" baseType="lpstr">
      <vt:lpstr>ＭＳ Ｐゴシック</vt:lpstr>
      <vt:lpstr>新細明體</vt:lpstr>
      <vt:lpstr>Arial</vt:lpstr>
      <vt:lpstr>Calibri</vt:lpstr>
      <vt:lpstr>Symbol</vt:lpstr>
      <vt:lpstr>Times New Roman</vt:lpstr>
      <vt:lpstr>Wingdings</vt:lpstr>
      <vt:lpstr>Blank Presentation</vt:lpstr>
      <vt:lpstr>Custom Design</vt:lpstr>
      <vt:lpstr>Chapter 13  Properties of Solutions</vt:lpstr>
      <vt:lpstr>Attractions Involved When Forming a Solution</vt:lpstr>
      <vt:lpstr>Energetics of Solution Formation</vt:lpstr>
      <vt:lpstr>Opposing Processes</vt:lpstr>
      <vt:lpstr>Solubility</vt:lpstr>
      <vt:lpstr>Supersaturated Solutions</vt:lpstr>
      <vt:lpstr>Factors That Affect Solubility</vt:lpstr>
      <vt:lpstr>Solute–Solvent Interactions</vt:lpstr>
      <vt:lpstr>Organic Molecules  in Water</vt:lpstr>
      <vt:lpstr>Solubility and Biological Importance</vt:lpstr>
      <vt:lpstr>Pressure Effects</vt:lpstr>
      <vt:lpstr>Henry’s Law</vt:lpstr>
      <vt:lpstr>PowerPoint Presentation</vt:lpstr>
      <vt:lpstr>Temperature Effects</vt:lpstr>
      <vt:lpstr> 2)  Parts per Million (ppm) 3)  Parts per Billion (ppb)</vt:lpstr>
      <vt:lpstr>(4)  Mole Fraction (χ)</vt:lpstr>
      <vt:lpstr>(5)  Molarity (M) (6)  Molality (m)</vt:lpstr>
      <vt:lpstr>Colligative Properties</vt:lpstr>
      <vt:lpstr>Vapor Pressure</vt:lpstr>
      <vt:lpstr>PowerPoint Presentation</vt:lpstr>
      <vt:lpstr>Raoult’s Law</vt:lpstr>
      <vt:lpstr>PowerPoint Presentation</vt:lpstr>
      <vt:lpstr>Boiling-Point Elevation</vt:lpstr>
      <vt:lpstr>Freezing-Point Depression</vt:lpstr>
      <vt:lpstr>Boiling-Point Elevation and Freezing-Point Depression</vt:lpstr>
      <vt:lpstr>The van’t Hoff Factor (i)</vt:lpstr>
      <vt:lpstr>Osmosis</vt:lpstr>
      <vt:lpstr>Osmotic Pressure</vt:lpstr>
      <vt:lpstr>Types of Solutions &amp; Osmosis</vt:lpstr>
      <vt:lpstr>Osmosis and Blood Cells</vt:lpstr>
      <vt:lpstr>Colloids</vt:lpstr>
      <vt:lpstr>Colloids and Biomolecules</vt:lpstr>
      <vt:lpstr>Stabilizing Colloids by Adsorption</vt:lpstr>
      <vt:lpstr>Colloids in Biological Systems</vt:lpstr>
      <vt:lpstr>PowerPoint Presentation</vt:lpstr>
      <vt:lpstr>Factors that Affect Reaction Rates</vt:lpstr>
      <vt:lpstr>Physical State of the Reactants</vt:lpstr>
      <vt:lpstr>Reactant Concentrations</vt:lpstr>
      <vt:lpstr>Temperature</vt:lpstr>
      <vt:lpstr>Presence of a Catalyst</vt:lpstr>
      <vt:lpstr>Reaction Rate</vt:lpstr>
      <vt:lpstr>Following Reaction Rates </vt:lpstr>
      <vt:lpstr>Following Reaction Rates </vt:lpstr>
      <vt:lpstr>Plotting Rate Data</vt:lpstr>
      <vt:lpstr>Relative Rates</vt:lpstr>
      <vt:lpstr>Relative Rates and Stoichiometry</vt:lpstr>
      <vt:lpstr>Determining Concentration Effect on Rate</vt:lpstr>
      <vt:lpstr>An Example of How Concentration Affects Rate</vt:lpstr>
      <vt:lpstr>PowerPoint Presentation</vt:lpstr>
      <vt:lpstr>More about Rate Law</vt:lpstr>
      <vt:lpstr>First Order Reactions</vt:lpstr>
      <vt:lpstr>Relating k to [A] in a First Order Reaction</vt:lpstr>
      <vt:lpstr>An Example:  Conversion of Methyl Isonitrile to Acetonitrile</vt:lpstr>
      <vt:lpstr>Finding the Rate Constant, k</vt:lpstr>
      <vt:lpstr>Half-life</vt:lpstr>
      <vt:lpstr>Second Order Reactions</vt:lpstr>
      <vt:lpstr>Solving the Second Order Reaction for A  →  Products</vt:lpstr>
      <vt:lpstr>An Example of a Second Order Reaction:  Decomposition of NO2</vt:lpstr>
      <vt:lpstr>Half-Life and Second Order Reactions</vt:lpstr>
      <vt:lpstr>Zero Order Reactions</vt:lpstr>
      <vt:lpstr>Factors That Affect Reaction Rate</vt:lpstr>
      <vt:lpstr>Temperature and Rate</vt:lpstr>
      <vt:lpstr>Frequency of Collisions</vt:lpstr>
      <vt:lpstr>Energy Needed for a Reaction to Take Place (Activation Energy)</vt:lpstr>
      <vt:lpstr>Transition State (Activated Complex)</vt:lpstr>
      <vt:lpstr>Reaction Progress</vt:lpstr>
      <vt:lpstr>The Relationship Between Activation Energy &amp; Temperature</vt:lpstr>
      <vt:lpstr>Law  vs. Theory</vt:lpstr>
      <vt:lpstr>Reaction Mechanisms</vt:lpstr>
      <vt:lpstr>Molecularity</vt:lpstr>
      <vt:lpstr>Termolecular?</vt:lpstr>
      <vt:lpstr>What Limits the Rate?</vt:lpstr>
      <vt:lpstr>What is Required of a Plausible Mechanism?</vt:lpstr>
      <vt:lpstr>A Mechanism With a Slow Initial Step</vt:lpstr>
      <vt:lpstr>A Mechanism With a Slow Initial Step (continued)</vt:lpstr>
      <vt:lpstr>A Mechanism With a Slow Initial Step (completed)</vt:lpstr>
      <vt:lpstr>A Mechanism With a Fast Initial Step</vt:lpstr>
      <vt:lpstr>A Mechanism With a Fast Initial Step (continued)</vt:lpstr>
      <vt:lpstr>What is the Rate Law?</vt:lpstr>
      <vt:lpstr>[NOBr2] (An Intermediate)?</vt:lpstr>
      <vt:lpstr>The Rate Law (Finally!)</vt:lpstr>
      <vt:lpstr>PowerPoint Presentation</vt:lpstr>
      <vt:lpstr>Catalysts</vt:lpstr>
      <vt:lpstr>Types of  Catalysts</vt:lpstr>
      <vt:lpstr>Homogeneous Catalysts</vt:lpstr>
      <vt:lpstr>Heterogeneous Catalysts</vt:lpstr>
      <vt:lpstr>PowerPoint Presentation</vt:lpstr>
      <vt:lpstr>The Concept of Equilibrium</vt:lpstr>
      <vt:lpstr>Comparing Rates</vt:lpstr>
      <vt:lpstr>The Equilibrium Constant</vt:lpstr>
      <vt:lpstr>The Direction of the Chemical Equation and K</vt:lpstr>
      <vt:lpstr>Stoichiometry and Equilibrium Constants</vt:lpstr>
      <vt:lpstr>Magnitude of K</vt:lpstr>
      <vt:lpstr>Comparing Q and K</vt:lpstr>
      <vt:lpstr>LeChâtelier’s Principle</vt:lpstr>
      <vt:lpstr>Change in Volume or Pressure</vt:lpstr>
      <vt:lpstr>PowerPoint Presentation</vt:lpstr>
      <vt:lpstr>Lewis Acid/Base Chemistry</vt:lpstr>
      <vt:lpstr>Conjugate Acids and Bases</vt:lpstr>
      <vt:lpstr>Ion Product Constant</vt:lpstr>
      <vt:lpstr>Relating pH and pOH</vt:lpstr>
      <vt:lpstr>Strong Acids</vt:lpstr>
      <vt:lpstr> Weak Acids</vt:lpstr>
      <vt:lpstr>Calculating Ka from the pH</vt:lpstr>
      <vt:lpstr>Calculating Ka from pH</vt:lpstr>
      <vt:lpstr>Example</vt:lpstr>
      <vt:lpstr>Example (concluded)</vt:lpstr>
      <vt:lpstr>Anions</vt:lpstr>
      <vt:lpstr>Cations</vt:lpstr>
      <vt:lpstr>Hydrated Cations</vt:lpstr>
      <vt:lpstr>Factors that Affect Acid Strength</vt:lpstr>
      <vt:lpstr>Oxyacids</vt:lpstr>
      <vt:lpstr>Comparing Ammonia’s Reaction with H+ and BF3</vt:lpstr>
      <vt:lpstr>PowerPoint Presentation</vt:lpstr>
      <vt:lpstr>Effect of Acetate on the Acetic Acid Equilibrium</vt:lpstr>
      <vt:lpstr>Buffers</vt:lpstr>
      <vt:lpstr>How a Buffer Works</vt:lpstr>
      <vt:lpstr>Calculating the pH of a Buffer</vt:lpstr>
      <vt:lpstr>Example</vt:lpstr>
      <vt:lpstr>Solubility Product</vt:lpstr>
      <vt:lpstr>Factors Affecting Solubility</vt:lpstr>
      <vt:lpstr>Factors Affecting Solubility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Properties of Solutions</dc:title>
  <dc:creator>John Bookstaver</dc:creator>
  <cp:lastModifiedBy>Prof. Zhao Zheng (SSE)</cp:lastModifiedBy>
  <cp:revision>241</cp:revision>
  <dcterms:created xsi:type="dcterms:W3CDTF">2011-01-27T14:34:02Z</dcterms:created>
  <dcterms:modified xsi:type="dcterms:W3CDTF">2023-12-10T15:11:51Z</dcterms:modified>
</cp:coreProperties>
</file>